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85830" y="3564032"/>
            <a:ext cx="10946941" cy="8896877"/>
          </a:xfrm>
          <a:custGeom>
            <a:avLst/>
            <a:gdLst/>
            <a:ahLst/>
            <a:cxnLst/>
            <a:rect r="r" b="b" t="t" l="l"/>
            <a:pathLst>
              <a:path h="8896877" w="10946941">
                <a:moveTo>
                  <a:pt x="0" y="0"/>
                </a:moveTo>
                <a:lnTo>
                  <a:pt x="10946940" y="0"/>
                </a:lnTo>
                <a:lnTo>
                  <a:pt x="10946940"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08651" y="-407036"/>
            <a:ext cx="5643741" cy="4114800"/>
          </a:xfrm>
          <a:custGeom>
            <a:avLst/>
            <a:gdLst/>
            <a:ahLst/>
            <a:cxnLst/>
            <a:rect r="r" b="b" t="t" l="l"/>
            <a:pathLst>
              <a:path h="4114800" w="5643741">
                <a:moveTo>
                  <a:pt x="0" y="0"/>
                </a:moveTo>
                <a:lnTo>
                  <a:pt x="5643741" y="0"/>
                </a:lnTo>
                <a:lnTo>
                  <a:pt x="564374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993124" y="2691297"/>
            <a:ext cx="12209923" cy="2897377"/>
          </a:xfrm>
          <a:prstGeom prst="rect">
            <a:avLst/>
          </a:prstGeom>
        </p:spPr>
        <p:txBody>
          <a:bodyPr anchor="t" rtlCol="false" tIns="0" lIns="0" bIns="0" rIns="0">
            <a:spAutoFit/>
          </a:bodyPr>
          <a:lstStyle/>
          <a:p>
            <a:pPr>
              <a:lnSpc>
                <a:spcPts val="7551"/>
              </a:lnSpc>
            </a:pPr>
            <a:r>
              <a:rPr lang="en-US" sz="5393" spc="-91">
                <a:solidFill>
                  <a:srgbClr val="545454"/>
                </a:solidFill>
                <a:latin typeface="Poppins Bold"/>
              </a:rPr>
              <a:t>SENTIMENT CLASSIFICATION IN BANGLA TEXTUAL CONTENT: A COMPARATIVE STUDY </a:t>
            </a:r>
          </a:p>
        </p:txBody>
      </p:sp>
      <p:sp>
        <p:nvSpPr>
          <p:cNvPr name="TextBox 5" id="5"/>
          <p:cNvSpPr txBox="true"/>
          <p:nvPr/>
        </p:nvSpPr>
        <p:spPr>
          <a:xfrm rot="0">
            <a:off x="1993124" y="6131599"/>
            <a:ext cx="7613936" cy="1880872"/>
          </a:xfrm>
          <a:prstGeom prst="rect">
            <a:avLst/>
          </a:prstGeom>
        </p:spPr>
        <p:txBody>
          <a:bodyPr anchor="t" rtlCol="false" tIns="0" lIns="0" bIns="0" rIns="0">
            <a:spAutoFit/>
          </a:bodyPr>
          <a:lstStyle/>
          <a:p>
            <a:pPr>
              <a:lnSpc>
                <a:spcPts val="4959"/>
              </a:lnSpc>
            </a:pPr>
            <a:r>
              <a:rPr lang="en-US" sz="3099">
                <a:solidFill>
                  <a:srgbClr val="545454"/>
                </a:solidFill>
                <a:latin typeface="Poppins"/>
              </a:rPr>
              <a:t>Presented by: Sayma Akter Lubna</a:t>
            </a:r>
          </a:p>
          <a:p>
            <a:pPr>
              <a:lnSpc>
                <a:spcPts val="4959"/>
              </a:lnSpc>
            </a:pPr>
            <a:r>
              <a:rPr lang="en-US" sz="3099">
                <a:solidFill>
                  <a:srgbClr val="545454"/>
                </a:solidFill>
                <a:latin typeface="Poppins"/>
              </a:rPr>
              <a:t>ID : 20301450</a:t>
            </a:r>
          </a:p>
          <a:p>
            <a:pPr>
              <a:lnSpc>
                <a:spcPts val="4959"/>
              </a:lnSpc>
            </a:pPr>
            <a:r>
              <a:rPr lang="en-US" sz="3099">
                <a:solidFill>
                  <a:srgbClr val="545454"/>
                </a:solidFill>
                <a:latin typeface="Poppins"/>
              </a:rPr>
              <a:t>Sec: 01</a:t>
            </a:r>
          </a:p>
        </p:txBody>
      </p:sp>
      <p:grpSp>
        <p:nvGrpSpPr>
          <p:cNvPr name="Group 6" id="6"/>
          <p:cNvGrpSpPr/>
          <p:nvPr/>
        </p:nvGrpSpPr>
        <p:grpSpPr>
          <a:xfrm rot="0">
            <a:off x="0" y="9998267"/>
            <a:ext cx="9144000" cy="288733"/>
            <a:chOff x="0" y="0"/>
            <a:chExt cx="2408296" cy="76045"/>
          </a:xfrm>
        </p:grpSpPr>
        <p:sp>
          <p:nvSpPr>
            <p:cNvPr name="Freeform 7" id="7"/>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BE5A37"/>
            </a:solidFill>
          </p:spPr>
        </p:sp>
        <p:sp>
          <p:nvSpPr>
            <p:cNvPr name="TextBox 8" id="8"/>
            <p:cNvSpPr txBox="true"/>
            <p:nvPr/>
          </p:nvSpPr>
          <p:spPr>
            <a:xfrm>
              <a:off x="0" y="-57150"/>
              <a:ext cx="2408296" cy="13319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104853" y="1051559"/>
            <a:ext cx="11986466" cy="1102361"/>
          </a:xfrm>
          <a:prstGeom prst="rect">
            <a:avLst/>
          </a:prstGeom>
        </p:spPr>
        <p:txBody>
          <a:bodyPr anchor="t" rtlCol="false" tIns="0" lIns="0" bIns="0" rIns="0">
            <a:spAutoFit/>
          </a:bodyPr>
          <a:lstStyle/>
          <a:p>
            <a:pPr>
              <a:lnSpc>
                <a:spcPts val="4339"/>
              </a:lnSpc>
            </a:pPr>
            <a:r>
              <a:rPr lang="en-US" sz="3099" spc="-52">
                <a:solidFill>
                  <a:srgbClr val="BE5A37"/>
                </a:solidFill>
                <a:latin typeface="Poppins Bold"/>
              </a:rPr>
              <a:t>CSE 431</a:t>
            </a:r>
          </a:p>
          <a:p>
            <a:pPr>
              <a:lnSpc>
                <a:spcPts val="4339"/>
              </a:lnSpc>
            </a:pPr>
            <a:r>
              <a:rPr lang="en-US" sz="3099" spc="-52">
                <a:solidFill>
                  <a:srgbClr val="BE5A37"/>
                </a:solidFill>
                <a:latin typeface="Poppins Bold"/>
              </a:rPr>
              <a:t>NATURAL LANGUAGE PROCESSING</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154584" y="0"/>
            <a:ext cx="11133416" cy="5143500"/>
            <a:chOff x="0" y="0"/>
            <a:chExt cx="2639032" cy="1219200"/>
          </a:xfrm>
        </p:grpSpPr>
        <p:sp>
          <p:nvSpPr>
            <p:cNvPr name="Freeform 3" id="3"/>
            <p:cNvSpPr/>
            <p:nvPr/>
          </p:nvSpPr>
          <p:spPr>
            <a:xfrm flipH="false" flipV="false" rot="0">
              <a:off x="0" y="0"/>
              <a:ext cx="2639032" cy="1219200"/>
            </a:xfrm>
            <a:custGeom>
              <a:avLst/>
              <a:gdLst/>
              <a:ahLst/>
              <a:cxnLst/>
              <a:rect r="r" b="b" t="t" l="l"/>
              <a:pathLst>
                <a:path h="1219200" w="2639032">
                  <a:moveTo>
                    <a:pt x="0" y="0"/>
                  </a:moveTo>
                  <a:lnTo>
                    <a:pt x="2639032" y="0"/>
                  </a:lnTo>
                  <a:lnTo>
                    <a:pt x="2639032" y="1219200"/>
                  </a:lnTo>
                  <a:lnTo>
                    <a:pt x="0" y="1219200"/>
                  </a:lnTo>
                  <a:close/>
                </a:path>
              </a:pathLst>
            </a:custGeom>
            <a:solidFill>
              <a:srgbClr val="BE5A37"/>
            </a:solidFill>
          </p:spPr>
        </p:sp>
        <p:sp>
          <p:nvSpPr>
            <p:cNvPr name="TextBox 4" id="4"/>
            <p:cNvSpPr txBox="true"/>
            <p:nvPr/>
          </p:nvSpPr>
          <p:spPr>
            <a:xfrm>
              <a:off x="0" y="-38100"/>
              <a:ext cx="2639032" cy="12573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154584" y="5143500"/>
            <a:ext cx="11133416" cy="5143500"/>
            <a:chOff x="0" y="0"/>
            <a:chExt cx="2639032" cy="1219200"/>
          </a:xfrm>
        </p:grpSpPr>
        <p:sp>
          <p:nvSpPr>
            <p:cNvPr name="Freeform 6" id="6"/>
            <p:cNvSpPr/>
            <p:nvPr/>
          </p:nvSpPr>
          <p:spPr>
            <a:xfrm flipH="false" flipV="false" rot="0">
              <a:off x="0" y="0"/>
              <a:ext cx="2639032" cy="1219200"/>
            </a:xfrm>
            <a:custGeom>
              <a:avLst/>
              <a:gdLst/>
              <a:ahLst/>
              <a:cxnLst/>
              <a:rect r="r" b="b" t="t" l="l"/>
              <a:pathLst>
                <a:path h="1219200" w="2639032">
                  <a:moveTo>
                    <a:pt x="0" y="0"/>
                  </a:moveTo>
                  <a:lnTo>
                    <a:pt x="2639032" y="0"/>
                  </a:lnTo>
                  <a:lnTo>
                    <a:pt x="2639032" y="1219200"/>
                  </a:lnTo>
                  <a:lnTo>
                    <a:pt x="0" y="1219200"/>
                  </a:lnTo>
                  <a:close/>
                </a:path>
              </a:pathLst>
            </a:custGeom>
            <a:solidFill>
              <a:srgbClr val="BC9775"/>
            </a:solidFill>
          </p:spPr>
        </p:sp>
        <p:sp>
          <p:nvSpPr>
            <p:cNvPr name="TextBox 7" id="7"/>
            <p:cNvSpPr txBox="true"/>
            <p:nvPr/>
          </p:nvSpPr>
          <p:spPr>
            <a:xfrm>
              <a:off x="0" y="-38100"/>
              <a:ext cx="2639032"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4562475"/>
            <a:ext cx="4907610" cy="1104900"/>
          </a:xfrm>
          <a:prstGeom prst="rect">
            <a:avLst/>
          </a:prstGeom>
        </p:spPr>
        <p:txBody>
          <a:bodyPr anchor="t" rtlCol="false" tIns="0" lIns="0" bIns="0" rIns="0">
            <a:spAutoFit/>
          </a:bodyPr>
          <a:lstStyle/>
          <a:p>
            <a:pPr algn="ctr">
              <a:lnSpc>
                <a:spcPts val="8279"/>
              </a:lnSpc>
            </a:pPr>
            <a:r>
              <a:rPr lang="en-US" sz="6899">
                <a:solidFill>
                  <a:srgbClr val="101010"/>
                </a:solidFill>
                <a:latin typeface="Poppins Bold"/>
              </a:rPr>
              <a:t>Limitation</a:t>
            </a:r>
          </a:p>
        </p:txBody>
      </p:sp>
      <p:sp>
        <p:nvSpPr>
          <p:cNvPr name="TextBox 9" id="9"/>
          <p:cNvSpPr txBox="true"/>
          <p:nvPr/>
        </p:nvSpPr>
        <p:spPr>
          <a:xfrm rot="0">
            <a:off x="7632835" y="447675"/>
            <a:ext cx="954103" cy="1104900"/>
          </a:xfrm>
          <a:prstGeom prst="rect">
            <a:avLst/>
          </a:prstGeom>
        </p:spPr>
        <p:txBody>
          <a:bodyPr anchor="t" rtlCol="false" tIns="0" lIns="0" bIns="0" rIns="0">
            <a:spAutoFit/>
          </a:bodyPr>
          <a:lstStyle/>
          <a:p>
            <a:pPr algn="ctr">
              <a:lnSpc>
                <a:spcPts val="8279"/>
              </a:lnSpc>
            </a:pPr>
            <a:r>
              <a:rPr lang="en-US" sz="6899">
                <a:solidFill>
                  <a:srgbClr val="101010"/>
                </a:solidFill>
                <a:latin typeface="Poppins Bold"/>
              </a:rPr>
              <a:t>1.</a:t>
            </a:r>
          </a:p>
        </p:txBody>
      </p:sp>
      <p:sp>
        <p:nvSpPr>
          <p:cNvPr name="TextBox 10" id="10"/>
          <p:cNvSpPr txBox="true"/>
          <p:nvPr/>
        </p:nvSpPr>
        <p:spPr>
          <a:xfrm rot="0">
            <a:off x="7632835" y="5471211"/>
            <a:ext cx="954103" cy="1104900"/>
          </a:xfrm>
          <a:prstGeom prst="rect">
            <a:avLst/>
          </a:prstGeom>
        </p:spPr>
        <p:txBody>
          <a:bodyPr anchor="t" rtlCol="false" tIns="0" lIns="0" bIns="0" rIns="0">
            <a:spAutoFit/>
          </a:bodyPr>
          <a:lstStyle/>
          <a:p>
            <a:pPr algn="ctr">
              <a:lnSpc>
                <a:spcPts val="8279"/>
              </a:lnSpc>
            </a:pPr>
            <a:r>
              <a:rPr lang="en-US" sz="6899">
                <a:solidFill>
                  <a:srgbClr val="101010"/>
                </a:solidFill>
                <a:latin typeface="Poppins Bold"/>
              </a:rPr>
              <a:t>2.</a:t>
            </a:r>
          </a:p>
        </p:txBody>
      </p:sp>
      <p:sp>
        <p:nvSpPr>
          <p:cNvPr name="TextBox 11" id="11"/>
          <p:cNvSpPr txBox="true"/>
          <p:nvPr/>
        </p:nvSpPr>
        <p:spPr>
          <a:xfrm rot="0">
            <a:off x="8586938" y="1390650"/>
            <a:ext cx="9182899" cy="2324100"/>
          </a:xfrm>
          <a:prstGeom prst="rect">
            <a:avLst/>
          </a:prstGeom>
        </p:spPr>
        <p:txBody>
          <a:bodyPr anchor="t" rtlCol="false" tIns="0" lIns="0" bIns="0" rIns="0">
            <a:spAutoFit/>
          </a:bodyPr>
          <a:lstStyle/>
          <a:p>
            <a:pPr>
              <a:lnSpc>
                <a:spcPts val="3623"/>
              </a:lnSpc>
            </a:pPr>
            <a:r>
              <a:rPr lang="en-US" sz="3019">
                <a:solidFill>
                  <a:srgbClr val="101010"/>
                </a:solidFill>
                <a:latin typeface="Poppins"/>
              </a:rPr>
              <a:t>The language's rich morphology, idiomatic expressions, different dialects and nuances, and cultural context can lead to difficulties in accurately capturing sentiment which are not included in the study.</a:t>
            </a:r>
          </a:p>
        </p:txBody>
      </p:sp>
      <p:sp>
        <p:nvSpPr>
          <p:cNvPr name="TextBox 12" id="12"/>
          <p:cNvSpPr txBox="true"/>
          <p:nvPr/>
        </p:nvSpPr>
        <p:spPr>
          <a:xfrm rot="0">
            <a:off x="8806779" y="6538011"/>
            <a:ext cx="8743218" cy="2324100"/>
          </a:xfrm>
          <a:prstGeom prst="rect">
            <a:avLst/>
          </a:prstGeom>
        </p:spPr>
        <p:txBody>
          <a:bodyPr anchor="t" rtlCol="false" tIns="0" lIns="0" bIns="0" rIns="0">
            <a:spAutoFit/>
          </a:bodyPr>
          <a:lstStyle/>
          <a:p>
            <a:pPr>
              <a:lnSpc>
                <a:spcPts val="3624"/>
              </a:lnSpc>
            </a:pPr>
            <a:r>
              <a:rPr lang="en-US" sz="3020">
                <a:solidFill>
                  <a:srgbClr val="101010"/>
                </a:solidFill>
                <a:latin typeface="Poppins"/>
              </a:rPr>
              <a:t>Sentiment analysis models must grapple with these linguistic complexities, like polysemy and synonymy but there is no such study or application of algorithms about this in this paper.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14672" y="1615171"/>
            <a:ext cx="9144628" cy="4912330"/>
          </a:xfrm>
          <a:custGeom>
            <a:avLst/>
            <a:gdLst/>
            <a:ahLst/>
            <a:cxnLst/>
            <a:rect r="r" b="b" t="t" l="l"/>
            <a:pathLst>
              <a:path h="4912330" w="9144628">
                <a:moveTo>
                  <a:pt x="0" y="0"/>
                </a:moveTo>
                <a:lnTo>
                  <a:pt x="9144628" y="0"/>
                </a:lnTo>
                <a:lnTo>
                  <a:pt x="9144628" y="4912330"/>
                </a:lnTo>
                <a:lnTo>
                  <a:pt x="0" y="4912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44653" y="2743686"/>
            <a:ext cx="208105" cy="297293"/>
          </a:xfrm>
          <a:custGeom>
            <a:avLst/>
            <a:gdLst/>
            <a:ahLst/>
            <a:cxnLst/>
            <a:rect r="r" b="b" t="t" l="l"/>
            <a:pathLst>
              <a:path h="297293" w="208105">
                <a:moveTo>
                  <a:pt x="0" y="0"/>
                </a:moveTo>
                <a:lnTo>
                  <a:pt x="208105" y="0"/>
                </a:lnTo>
                <a:lnTo>
                  <a:pt x="208105" y="297294"/>
                </a:lnTo>
                <a:lnTo>
                  <a:pt x="0" y="297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488400" y="1387753"/>
            <a:ext cx="6632316" cy="4135996"/>
            <a:chOff x="0" y="0"/>
            <a:chExt cx="8843088" cy="5514661"/>
          </a:xfrm>
        </p:grpSpPr>
        <p:sp>
          <p:nvSpPr>
            <p:cNvPr name="Freeform 5" id="5"/>
            <p:cNvSpPr/>
            <p:nvPr/>
          </p:nvSpPr>
          <p:spPr>
            <a:xfrm flipH="false" flipV="false" rot="0">
              <a:off x="1486791" y="4450288"/>
              <a:ext cx="515709" cy="736727"/>
            </a:xfrm>
            <a:custGeom>
              <a:avLst/>
              <a:gdLst/>
              <a:ahLst/>
              <a:cxnLst/>
              <a:rect r="r" b="b" t="t" l="l"/>
              <a:pathLst>
                <a:path h="736727" w="515709">
                  <a:moveTo>
                    <a:pt x="0" y="0"/>
                  </a:moveTo>
                  <a:lnTo>
                    <a:pt x="515709" y="0"/>
                  </a:lnTo>
                  <a:lnTo>
                    <a:pt x="515709" y="736728"/>
                  </a:lnTo>
                  <a:lnTo>
                    <a:pt x="0" y="736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485811" y="3909438"/>
              <a:ext cx="487207" cy="696009"/>
            </a:xfrm>
            <a:custGeom>
              <a:avLst/>
              <a:gdLst/>
              <a:ahLst/>
              <a:cxnLst/>
              <a:rect r="r" b="b" t="t" l="l"/>
              <a:pathLst>
                <a:path h="696009" w="487207">
                  <a:moveTo>
                    <a:pt x="0" y="0"/>
                  </a:moveTo>
                  <a:lnTo>
                    <a:pt x="487207" y="0"/>
                  </a:lnTo>
                  <a:lnTo>
                    <a:pt x="487207" y="696009"/>
                  </a:lnTo>
                  <a:lnTo>
                    <a:pt x="0" y="696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337021" y="0"/>
              <a:ext cx="487207" cy="696009"/>
            </a:xfrm>
            <a:custGeom>
              <a:avLst/>
              <a:gdLst/>
              <a:ahLst/>
              <a:cxnLst/>
              <a:rect r="r" b="b" t="t" l="l"/>
              <a:pathLst>
                <a:path h="696009" w="487207">
                  <a:moveTo>
                    <a:pt x="0" y="0"/>
                  </a:moveTo>
                  <a:lnTo>
                    <a:pt x="487206" y="0"/>
                  </a:lnTo>
                  <a:lnTo>
                    <a:pt x="487206" y="696009"/>
                  </a:lnTo>
                  <a:lnTo>
                    <a:pt x="0" y="696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355881" y="4818652"/>
              <a:ext cx="487207" cy="696009"/>
            </a:xfrm>
            <a:custGeom>
              <a:avLst/>
              <a:gdLst/>
              <a:ahLst/>
              <a:cxnLst/>
              <a:rect r="r" b="b" t="t" l="l"/>
              <a:pathLst>
                <a:path h="696009" w="487207">
                  <a:moveTo>
                    <a:pt x="0" y="0"/>
                  </a:moveTo>
                  <a:lnTo>
                    <a:pt x="487207" y="0"/>
                  </a:lnTo>
                  <a:lnTo>
                    <a:pt x="487207" y="696009"/>
                  </a:lnTo>
                  <a:lnTo>
                    <a:pt x="0" y="696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791003" y="1796582"/>
              <a:ext cx="487207" cy="696009"/>
            </a:xfrm>
            <a:custGeom>
              <a:avLst/>
              <a:gdLst/>
              <a:ahLst/>
              <a:cxnLst/>
              <a:rect r="r" b="b" t="t" l="l"/>
              <a:pathLst>
                <a:path h="696009" w="487207">
                  <a:moveTo>
                    <a:pt x="0" y="0"/>
                  </a:moveTo>
                  <a:lnTo>
                    <a:pt x="487206" y="0"/>
                  </a:lnTo>
                  <a:lnTo>
                    <a:pt x="487206" y="696009"/>
                  </a:lnTo>
                  <a:lnTo>
                    <a:pt x="0" y="696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8112278" y="792043"/>
              <a:ext cx="487207" cy="696009"/>
            </a:xfrm>
            <a:custGeom>
              <a:avLst/>
              <a:gdLst/>
              <a:ahLst/>
              <a:cxnLst/>
              <a:rect r="r" b="b" t="t" l="l"/>
              <a:pathLst>
                <a:path h="696009" w="487207">
                  <a:moveTo>
                    <a:pt x="0" y="0"/>
                  </a:moveTo>
                  <a:lnTo>
                    <a:pt x="487207" y="0"/>
                  </a:lnTo>
                  <a:lnTo>
                    <a:pt x="487207" y="696009"/>
                  </a:lnTo>
                  <a:lnTo>
                    <a:pt x="0" y="696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0" y="1488052"/>
              <a:ext cx="487207" cy="696009"/>
            </a:xfrm>
            <a:custGeom>
              <a:avLst/>
              <a:gdLst/>
              <a:ahLst/>
              <a:cxnLst/>
              <a:rect r="r" b="b" t="t" l="l"/>
              <a:pathLst>
                <a:path h="696009" w="487207">
                  <a:moveTo>
                    <a:pt x="0" y="0"/>
                  </a:moveTo>
                  <a:lnTo>
                    <a:pt x="487207" y="0"/>
                  </a:lnTo>
                  <a:lnTo>
                    <a:pt x="487207" y="696010"/>
                  </a:lnTo>
                  <a:lnTo>
                    <a:pt x="0" y="6960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12" id="1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13" id="13"/>
          <p:cNvGrpSpPr/>
          <p:nvPr/>
        </p:nvGrpSpPr>
        <p:grpSpPr>
          <a:xfrm rot="0">
            <a:off x="-57988" y="0"/>
            <a:ext cx="7879848" cy="10287000"/>
            <a:chOff x="0" y="0"/>
            <a:chExt cx="2075351" cy="2709333"/>
          </a:xfrm>
        </p:grpSpPr>
        <p:sp>
          <p:nvSpPr>
            <p:cNvPr name="Freeform 14" id="14"/>
            <p:cNvSpPr/>
            <p:nvPr/>
          </p:nvSpPr>
          <p:spPr>
            <a:xfrm flipH="false" flipV="false" rot="0">
              <a:off x="0" y="0"/>
              <a:ext cx="2075351" cy="2709333"/>
            </a:xfrm>
            <a:custGeom>
              <a:avLst/>
              <a:gdLst/>
              <a:ahLst/>
              <a:cxnLst/>
              <a:rect r="r" b="b" t="t" l="l"/>
              <a:pathLst>
                <a:path h="2709333" w="2075351">
                  <a:moveTo>
                    <a:pt x="0" y="0"/>
                  </a:moveTo>
                  <a:lnTo>
                    <a:pt x="2075351" y="0"/>
                  </a:lnTo>
                  <a:lnTo>
                    <a:pt x="2075351" y="2709333"/>
                  </a:lnTo>
                  <a:lnTo>
                    <a:pt x="0" y="2709333"/>
                  </a:lnTo>
                  <a:close/>
                </a:path>
              </a:pathLst>
            </a:custGeom>
            <a:solidFill>
              <a:srgbClr val="CDC4B2"/>
            </a:solidFill>
          </p:spPr>
        </p:sp>
        <p:sp>
          <p:nvSpPr>
            <p:cNvPr name="TextBox 15" id="15"/>
            <p:cNvSpPr txBox="true"/>
            <p:nvPr/>
          </p:nvSpPr>
          <p:spPr>
            <a:xfrm>
              <a:off x="0" y="-76200"/>
              <a:ext cx="2075351" cy="2785533"/>
            </a:xfrm>
            <a:prstGeom prst="rect">
              <a:avLst/>
            </a:prstGeom>
          </p:spPr>
          <p:txBody>
            <a:bodyPr anchor="ctr" rtlCol="false" tIns="50800" lIns="50800" bIns="50800" rIns="50800"/>
            <a:lstStyle/>
            <a:p>
              <a:pPr algn="ctr">
                <a:lnSpc>
                  <a:spcPts val="3779"/>
                </a:lnSpc>
              </a:pPr>
              <a:r>
                <a:rPr lang="en-US" sz="2699">
                  <a:solidFill>
                    <a:srgbClr val="101010"/>
                  </a:solidFill>
                  <a:latin typeface="Poppins Light"/>
                </a:rPr>
                <a:t>Later on examination of cross model execution, and combining the datasets so that better presentation of the models will be finished.</a:t>
              </a:r>
            </a:p>
            <a:p>
              <a:pPr algn="ctr">
                <a:lnSpc>
                  <a:spcPts val="3779"/>
                </a:lnSpc>
              </a:pPr>
            </a:p>
            <a:p>
              <a:pPr algn="ctr">
                <a:lnSpc>
                  <a:spcPts val="3779"/>
                </a:lnSpc>
              </a:pPr>
            </a:p>
            <a:p>
              <a:pPr algn="ctr">
                <a:lnSpc>
                  <a:spcPts val="3779"/>
                </a:lnSpc>
                <a:spcBef>
                  <a:spcPct val="0"/>
                </a:spcBef>
              </a:pPr>
              <a:r>
                <a:rPr lang="en-US" sz="2699">
                  <a:solidFill>
                    <a:srgbClr val="101010"/>
                  </a:solidFill>
                  <a:latin typeface="Poppins Light"/>
                </a:rPr>
                <a:t>One more future exploration while understanding the variety of the dataset could be perspective based feeling .</a:t>
              </a:r>
            </a:p>
          </p:txBody>
        </p:sp>
      </p:grpSp>
      <p:sp>
        <p:nvSpPr>
          <p:cNvPr name="Freeform 16" id="16"/>
          <p:cNvSpPr/>
          <p:nvPr/>
        </p:nvSpPr>
        <p:spPr>
          <a:xfrm flipH="false" flipV="false" rot="0">
            <a:off x="-2105176" y="8153206"/>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557332" y="877642"/>
            <a:ext cx="4649208" cy="1752600"/>
          </a:xfrm>
          <a:prstGeom prst="rect">
            <a:avLst/>
          </a:prstGeom>
        </p:spPr>
        <p:txBody>
          <a:bodyPr anchor="t" rtlCol="false" tIns="0" lIns="0" bIns="0" rIns="0">
            <a:spAutoFit/>
          </a:bodyPr>
          <a:lstStyle/>
          <a:p>
            <a:pPr algn="ctr">
              <a:lnSpc>
                <a:spcPts val="6719"/>
              </a:lnSpc>
            </a:pPr>
            <a:r>
              <a:rPr lang="en-US" sz="5599">
                <a:solidFill>
                  <a:srgbClr val="101010"/>
                </a:solidFill>
                <a:latin typeface="Poppins Bold"/>
              </a:rPr>
              <a:t>Synthesis/</a:t>
            </a:r>
          </a:p>
          <a:p>
            <a:pPr algn="ctr">
              <a:lnSpc>
                <a:spcPts val="6719"/>
              </a:lnSpc>
            </a:pPr>
            <a:r>
              <a:rPr lang="en-US" sz="5599">
                <a:solidFill>
                  <a:srgbClr val="101010"/>
                </a:solidFill>
                <a:latin typeface="Poppins Bold"/>
              </a:rPr>
              <a:t>Future work</a:t>
            </a:r>
          </a:p>
        </p:txBody>
      </p:sp>
      <p:grpSp>
        <p:nvGrpSpPr>
          <p:cNvPr name="Group 18" id="18"/>
          <p:cNvGrpSpPr/>
          <p:nvPr/>
        </p:nvGrpSpPr>
        <p:grpSpPr>
          <a:xfrm rot="0">
            <a:off x="0" y="0"/>
            <a:ext cx="6212838" cy="288733"/>
            <a:chOff x="0" y="0"/>
            <a:chExt cx="1636303" cy="76045"/>
          </a:xfrm>
        </p:grpSpPr>
        <p:sp>
          <p:nvSpPr>
            <p:cNvPr name="Freeform 19" id="19"/>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BE5A37"/>
            </a:solidFill>
          </p:spPr>
        </p:sp>
        <p:sp>
          <p:nvSpPr>
            <p:cNvPr name="TextBox 20" id="20"/>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E5A37"/>
        </a:solidFill>
      </p:bgPr>
    </p:bg>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true" flipV="false" rot="0">
            <a:off x="-2865546" y="1313977"/>
            <a:ext cx="9143383" cy="7431077"/>
          </a:xfrm>
          <a:custGeom>
            <a:avLst/>
            <a:gdLst/>
            <a:ahLst/>
            <a:cxnLst/>
            <a:rect r="r" b="b" t="t" l="l"/>
            <a:pathLst>
              <a:path h="7431077" w="9143383">
                <a:moveTo>
                  <a:pt x="9143383" y="0"/>
                </a:moveTo>
                <a:lnTo>
                  <a:pt x="0" y="0"/>
                </a:lnTo>
                <a:lnTo>
                  <a:pt x="0" y="7431077"/>
                </a:lnTo>
                <a:lnTo>
                  <a:pt x="9143383" y="7431077"/>
                </a:lnTo>
                <a:lnTo>
                  <a:pt x="91433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981917" y="9998267"/>
            <a:ext cx="9995383" cy="288733"/>
            <a:chOff x="0" y="0"/>
            <a:chExt cx="2632529" cy="76045"/>
          </a:xfrm>
        </p:grpSpPr>
        <p:sp>
          <p:nvSpPr>
            <p:cNvPr name="Freeform 5" id="5"/>
            <p:cNvSpPr/>
            <p:nvPr/>
          </p:nvSpPr>
          <p:spPr>
            <a:xfrm flipH="false" flipV="false" rot="0">
              <a:off x="0" y="0"/>
              <a:ext cx="2632529" cy="76045"/>
            </a:xfrm>
            <a:custGeom>
              <a:avLst/>
              <a:gdLst/>
              <a:ahLst/>
              <a:cxnLst/>
              <a:rect r="r" b="b" t="t" l="l"/>
              <a:pathLst>
                <a:path h="76045" w="2632529">
                  <a:moveTo>
                    <a:pt x="0" y="0"/>
                  </a:moveTo>
                  <a:lnTo>
                    <a:pt x="2632529" y="0"/>
                  </a:lnTo>
                  <a:lnTo>
                    <a:pt x="2632529" y="76045"/>
                  </a:lnTo>
                  <a:lnTo>
                    <a:pt x="0" y="76045"/>
                  </a:lnTo>
                  <a:close/>
                </a:path>
              </a:pathLst>
            </a:custGeom>
            <a:solidFill>
              <a:srgbClr val="BC9775"/>
            </a:solidFill>
          </p:spPr>
        </p:sp>
        <p:sp>
          <p:nvSpPr>
            <p:cNvPr name="TextBox 6" id="6"/>
            <p:cNvSpPr txBox="true"/>
            <p:nvPr/>
          </p:nvSpPr>
          <p:spPr>
            <a:xfrm>
              <a:off x="0" y="-38100"/>
              <a:ext cx="2632529" cy="11414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9243131" y="4629399"/>
            <a:ext cx="7390651" cy="1425308"/>
          </a:xfrm>
          <a:prstGeom prst="rect">
            <a:avLst/>
          </a:prstGeom>
        </p:spPr>
        <p:txBody>
          <a:bodyPr anchor="t" rtlCol="false" tIns="0" lIns="0" bIns="0" rIns="0">
            <a:spAutoFit/>
          </a:bodyPr>
          <a:lstStyle/>
          <a:p>
            <a:pPr>
              <a:lnSpc>
                <a:spcPts val="10694"/>
              </a:lnSpc>
            </a:pPr>
            <a:r>
              <a:rPr lang="en-US" sz="8912">
                <a:solidFill>
                  <a:srgbClr val="FFFFFF"/>
                </a:solidFill>
                <a:latin typeface="Poppins 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6605998" y="0"/>
            <a:ext cx="5877143" cy="5143500"/>
            <a:chOff x="0" y="0"/>
            <a:chExt cx="1393101" cy="1219200"/>
          </a:xfrm>
        </p:grpSpPr>
        <p:sp>
          <p:nvSpPr>
            <p:cNvPr name="Freeform 4" id="4"/>
            <p:cNvSpPr/>
            <p:nvPr/>
          </p:nvSpPr>
          <p:spPr>
            <a:xfrm flipH="false" flipV="false" rot="0">
              <a:off x="0" y="0"/>
              <a:ext cx="1393101" cy="1219200"/>
            </a:xfrm>
            <a:custGeom>
              <a:avLst/>
              <a:gdLst/>
              <a:ahLst/>
              <a:cxnLst/>
              <a:rect r="r" b="b" t="t" l="l"/>
              <a:pathLst>
                <a:path h="1219200" w="1393101">
                  <a:moveTo>
                    <a:pt x="0" y="0"/>
                  </a:moveTo>
                  <a:lnTo>
                    <a:pt x="1393101" y="0"/>
                  </a:lnTo>
                  <a:lnTo>
                    <a:pt x="1393101" y="1219200"/>
                  </a:lnTo>
                  <a:lnTo>
                    <a:pt x="0" y="1219200"/>
                  </a:lnTo>
                  <a:close/>
                </a:path>
              </a:pathLst>
            </a:custGeom>
            <a:solidFill>
              <a:srgbClr val="BE5A37"/>
            </a:solidFill>
          </p:spPr>
        </p:sp>
        <p:sp>
          <p:nvSpPr>
            <p:cNvPr name="TextBox 5" id="5"/>
            <p:cNvSpPr txBox="true"/>
            <p:nvPr/>
          </p:nvSpPr>
          <p:spPr>
            <a:xfrm>
              <a:off x="0" y="-38100"/>
              <a:ext cx="1393101"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029214" y="1208405"/>
            <a:ext cx="5200494" cy="2183766"/>
          </a:xfrm>
          <a:prstGeom prst="rect">
            <a:avLst/>
          </a:prstGeom>
        </p:spPr>
        <p:txBody>
          <a:bodyPr anchor="t" rtlCol="false" tIns="0" lIns="0" bIns="0" rIns="0">
            <a:spAutoFit/>
          </a:bodyPr>
          <a:lstStyle/>
          <a:p>
            <a:pPr>
              <a:lnSpc>
                <a:spcPts val="3519"/>
              </a:lnSpc>
            </a:pPr>
            <a:r>
              <a:rPr lang="en-US" sz="2199">
                <a:solidFill>
                  <a:srgbClr val="FFFFFF"/>
                </a:solidFill>
                <a:latin typeface="Poppins"/>
              </a:rPr>
              <a:t>In our day to day routines, the tremendous utilization of web-based entertainment has been expanded which make people to share opinion on the platforms</a:t>
            </a:r>
          </a:p>
        </p:txBody>
      </p:sp>
      <p:grpSp>
        <p:nvGrpSpPr>
          <p:cNvPr name="Group 7" id="7"/>
          <p:cNvGrpSpPr/>
          <p:nvPr/>
        </p:nvGrpSpPr>
        <p:grpSpPr>
          <a:xfrm rot="0">
            <a:off x="12483141" y="0"/>
            <a:ext cx="5804859" cy="5143500"/>
            <a:chOff x="0" y="0"/>
            <a:chExt cx="1375967" cy="1219200"/>
          </a:xfrm>
        </p:grpSpPr>
        <p:sp>
          <p:nvSpPr>
            <p:cNvPr name="Freeform 8" id="8"/>
            <p:cNvSpPr/>
            <p:nvPr/>
          </p:nvSpPr>
          <p:spPr>
            <a:xfrm flipH="false" flipV="false" rot="0">
              <a:off x="0" y="0"/>
              <a:ext cx="1375966" cy="1219200"/>
            </a:xfrm>
            <a:custGeom>
              <a:avLst/>
              <a:gdLst/>
              <a:ahLst/>
              <a:cxnLst/>
              <a:rect r="r" b="b" t="t" l="l"/>
              <a:pathLst>
                <a:path h="1219200" w="1375966">
                  <a:moveTo>
                    <a:pt x="0" y="0"/>
                  </a:moveTo>
                  <a:lnTo>
                    <a:pt x="1375966" y="0"/>
                  </a:lnTo>
                  <a:lnTo>
                    <a:pt x="1375966" y="1219200"/>
                  </a:lnTo>
                  <a:lnTo>
                    <a:pt x="0" y="1219200"/>
                  </a:lnTo>
                  <a:close/>
                </a:path>
              </a:pathLst>
            </a:custGeom>
            <a:solidFill>
              <a:srgbClr val="BC9775"/>
            </a:solidFill>
          </p:spPr>
        </p:sp>
        <p:sp>
          <p:nvSpPr>
            <p:cNvPr name="TextBox 9" id="9"/>
            <p:cNvSpPr txBox="true"/>
            <p:nvPr/>
          </p:nvSpPr>
          <p:spPr>
            <a:xfrm>
              <a:off x="0" y="-38100"/>
              <a:ext cx="1375967"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2832635" y="770255"/>
            <a:ext cx="5176239" cy="3060066"/>
          </a:xfrm>
          <a:prstGeom prst="rect">
            <a:avLst/>
          </a:prstGeom>
        </p:spPr>
        <p:txBody>
          <a:bodyPr anchor="t" rtlCol="false" tIns="0" lIns="0" bIns="0" rIns="0">
            <a:spAutoFit/>
          </a:bodyPr>
          <a:lstStyle/>
          <a:p>
            <a:pPr>
              <a:lnSpc>
                <a:spcPts val="3519"/>
              </a:lnSpc>
            </a:pPr>
            <a:r>
              <a:rPr lang="en-US" sz="2199">
                <a:solidFill>
                  <a:srgbClr val="FFFFFF"/>
                </a:solidFill>
                <a:latin typeface="Poppins"/>
              </a:rPr>
              <a:t>Accordingly, this huge digital content leads the analysts to examine and comprehend the opinion with the goal that it can help in direction. it is restricted to the English language yet not different dialects like </a:t>
            </a:r>
            <a:r>
              <a:rPr lang="en-US" sz="2199">
                <a:solidFill>
                  <a:srgbClr val="000000"/>
                </a:solidFill>
                <a:latin typeface="Poppins"/>
              </a:rPr>
              <a:t>Bangla.</a:t>
            </a:r>
          </a:p>
        </p:txBody>
      </p:sp>
      <p:grpSp>
        <p:nvGrpSpPr>
          <p:cNvPr name="Group 11" id="11"/>
          <p:cNvGrpSpPr/>
          <p:nvPr/>
        </p:nvGrpSpPr>
        <p:grpSpPr>
          <a:xfrm rot="0">
            <a:off x="6605998" y="5143500"/>
            <a:ext cx="5877143" cy="5143500"/>
            <a:chOff x="0" y="0"/>
            <a:chExt cx="1393101" cy="1219200"/>
          </a:xfrm>
        </p:grpSpPr>
        <p:sp>
          <p:nvSpPr>
            <p:cNvPr name="Freeform 12" id="12"/>
            <p:cNvSpPr/>
            <p:nvPr/>
          </p:nvSpPr>
          <p:spPr>
            <a:xfrm flipH="false" flipV="false" rot="0">
              <a:off x="0" y="0"/>
              <a:ext cx="1393101" cy="1219200"/>
            </a:xfrm>
            <a:custGeom>
              <a:avLst/>
              <a:gdLst/>
              <a:ahLst/>
              <a:cxnLst/>
              <a:rect r="r" b="b" t="t" l="l"/>
              <a:pathLst>
                <a:path h="1219200" w="1393101">
                  <a:moveTo>
                    <a:pt x="0" y="0"/>
                  </a:moveTo>
                  <a:lnTo>
                    <a:pt x="1393101" y="0"/>
                  </a:lnTo>
                  <a:lnTo>
                    <a:pt x="1393101" y="1219200"/>
                  </a:lnTo>
                  <a:lnTo>
                    <a:pt x="0" y="1219200"/>
                  </a:lnTo>
                  <a:close/>
                </a:path>
              </a:pathLst>
            </a:custGeom>
            <a:solidFill>
              <a:srgbClr val="BC9775"/>
            </a:solidFill>
          </p:spPr>
        </p:sp>
        <p:sp>
          <p:nvSpPr>
            <p:cNvPr name="TextBox 13" id="13"/>
            <p:cNvSpPr txBox="true"/>
            <p:nvPr/>
          </p:nvSpPr>
          <p:spPr>
            <a:xfrm>
              <a:off x="0" y="-38100"/>
              <a:ext cx="1393101"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7029214" y="5256530"/>
            <a:ext cx="5030712" cy="4812666"/>
          </a:xfrm>
          <a:prstGeom prst="rect">
            <a:avLst/>
          </a:prstGeom>
        </p:spPr>
        <p:txBody>
          <a:bodyPr anchor="t" rtlCol="false" tIns="0" lIns="0" bIns="0" rIns="0">
            <a:spAutoFit/>
          </a:bodyPr>
          <a:lstStyle/>
          <a:p>
            <a:pPr>
              <a:lnSpc>
                <a:spcPts val="3519"/>
              </a:lnSpc>
            </a:pPr>
            <a:r>
              <a:rPr lang="en-US" sz="2199">
                <a:solidFill>
                  <a:srgbClr val="FFFFFF"/>
                </a:solidFill>
                <a:latin typeface="Poppins"/>
                <a:ea typeface="Poppins"/>
              </a:rPr>
              <a:t>This is on the grounds that for Bangla there are not many freely accessible datasets and conflicting benchmarks because of absence of train/test split. Sentiment anal﻿ysis is one of the well researched areas in NLP. The datasets were analyzed to get a better understanding of lexicons that reflect both positive and negative sentiments.</a:t>
            </a:r>
          </a:p>
        </p:txBody>
      </p:sp>
      <p:grpSp>
        <p:nvGrpSpPr>
          <p:cNvPr name="Group 15" id="15"/>
          <p:cNvGrpSpPr/>
          <p:nvPr/>
        </p:nvGrpSpPr>
        <p:grpSpPr>
          <a:xfrm rot="0">
            <a:off x="12483141" y="5143500"/>
            <a:ext cx="5804859" cy="5143500"/>
            <a:chOff x="0" y="0"/>
            <a:chExt cx="1375967" cy="1219200"/>
          </a:xfrm>
        </p:grpSpPr>
        <p:sp>
          <p:nvSpPr>
            <p:cNvPr name="Freeform 16" id="16"/>
            <p:cNvSpPr/>
            <p:nvPr/>
          </p:nvSpPr>
          <p:spPr>
            <a:xfrm flipH="false" flipV="false" rot="0">
              <a:off x="0" y="0"/>
              <a:ext cx="1375966" cy="1219200"/>
            </a:xfrm>
            <a:custGeom>
              <a:avLst/>
              <a:gdLst/>
              <a:ahLst/>
              <a:cxnLst/>
              <a:rect r="r" b="b" t="t" l="l"/>
              <a:pathLst>
                <a:path h="1219200" w="1375966">
                  <a:moveTo>
                    <a:pt x="0" y="0"/>
                  </a:moveTo>
                  <a:lnTo>
                    <a:pt x="1375966" y="0"/>
                  </a:lnTo>
                  <a:lnTo>
                    <a:pt x="1375966" y="1219200"/>
                  </a:lnTo>
                  <a:lnTo>
                    <a:pt x="0" y="1219200"/>
                  </a:lnTo>
                  <a:close/>
                </a:path>
              </a:pathLst>
            </a:custGeom>
            <a:solidFill>
              <a:srgbClr val="BE5A37"/>
            </a:solidFill>
          </p:spPr>
        </p:sp>
        <p:sp>
          <p:nvSpPr>
            <p:cNvPr name="TextBox 17" id="17"/>
            <p:cNvSpPr txBox="true"/>
            <p:nvPr/>
          </p:nvSpPr>
          <p:spPr>
            <a:xfrm>
              <a:off x="0" y="-38100"/>
              <a:ext cx="1375967"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12832635" y="6026165"/>
            <a:ext cx="5176239" cy="2621916"/>
          </a:xfrm>
          <a:prstGeom prst="rect">
            <a:avLst/>
          </a:prstGeom>
        </p:spPr>
        <p:txBody>
          <a:bodyPr anchor="t" rtlCol="false" tIns="0" lIns="0" bIns="0" rIns="0">
            <a:spAutoFit/>
          </a:bodyPr>
          <a:lstStyle/>
          <a:p>
            <a:pPr>
              <a:lnSpc>
                <a:spcPts val="3519"/>
              </a:lnSpc>
            </a:pPr>
            <a:r>
              <a:rPr lang="en-US" sz="2199">
                <a:solidFill>
                  <a:srgbClr val="FFFFFF"/>
                </a:solidFill>
                <a:latin typeface="Poppins"/>
              </a:rPr>
              <a:t>this paper presents a comprehensive study of sentiment analysis in the context of the Bangla language, offering valuable insights into the performance of classical and deep learning algorithms. </a:t>
            </a:r>
          </a:p>
        </p:txBody>
      </p:sp>
      <p:sp>
        <p:nvSpPr>
          <p:cNvPr name="TextBox 19" id="19"/>
          <p:cNvSpPr txBox="true"/>
          <p:nvPr/>
        </p:nvSpPr>
        <p:spPr>
          <a:xfrm rot="0">
            <a:off x="592116" y="4633912"/>
            <a:ext cx="5038891" cy="962025"/>
          </a:xfrm>
          <a:prstGeom prst="rect">
            <a:avLst/>
          </a:prstGeom>
        </p:spPr>
        <p:txBody>
          <a:bodyPr anchor="t" rtlCol="false" tIns="0" lIns="0" bIns="0" rIns="0">
            <a:spAutoFit/>
          </a:bodyPr>
          <a:lstStyle/>
          <a:p>
            <a:pPr algn="ctr">
              <a:lnSpc>
                <a:spcPts val="7199"/>
              </a:lnSpc>
            </a:pPr>
            <a:r>
              <a:rPr lang="en-US" sz="5999">
                <a:solidFill>
                  <a:srgbClr val="101010"/>
                </a:solidFill>
                <a:latin typeface="Poppins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451151"/>
            <a:chOff x="0" y="0"/>
            <a:chExt cx="4816593" cy="908945"/>
          </a:xfrm>
        </p:grpSpPr>
        <p:sp>
          <p:nvSpPr>
            <p:cNvPr name="Freeform 3" id="3"/>
            <p:cNvSpPr/>
            <p:nvPr/>
          </p:nvSpPr>
          <p:spPr>
            <a:xfrm flipH="false" flipV="false" rot="0">
              <a:off x="0" y="0"/>
              <a:ext cx="4816592" cy="908945"/>
            </a:xfrm>
            <a:custGeom>
              <a:avLst/>
              <a:gdLst/>
              <a:ahLst/>
              <a:cxnLst/>
              <a:rect r="r" b="b" t="t" l="l"/>
              <a:pathLst>
                <a:path h="908945" w="4816592">
                  <a:moveTo>
                    <a:pt x="0" y="0"/>
                  </a:moveTo>
                  <a:lnTo>
                    <a:pt x="4816592" y="0"/>
                  </a:lnTo>
                  <a:lnTo>
                    <a:pt x="4816592" y="908945"/>
                  </a:lnTo>
                  <a:lnTo>
                    <a:pt x="0" y="908945"/>
                  </a:lnTo>
                  <a:close/>
                </a:path>
              </a:pathLst>
            </a:custGeom>
            <a:solidFill>
              <a:srgbClr val="BE5A37"/>
            </a:solidFill>
          </p:spPr>
        </p:sp>
        <p:sp>
          <p:nvSpPr>
            <p:cNvPr name="TextBox 4" id="4"/>
            <p:cNvSpPr txBox="true"/>
            <p:nvPr/>
          </p:nvSpPr>
          <p:spPr>
            <a:xfrm>
              <a:off x="0" y="-38100"/>
              <a:ext cx="4816593" cy="94704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159446" y="1512052"/>
            <a:ext cx="7969108"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Objective/Motivation</a:t>
            </a:r>
          </a:p>
        </p:txBody>
      </p:sp>
      <p:sp>
        <p:nvSpPr>
          <p:cNvPr name="Freeform 6" id="6"/>
          <p:cNvSpPr/>
          <p:nvPr/>
        </p:nvSpPr>
        <p:spPr>
          <a:xfrm flipH="false" flipV="false" rot="0">
            <a:off x="15368418" y="-93197"/>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3451151"/>
            <a:ext cx="6212838" cy="288733"/>
            <a:chOff x="0" y="0"/>
            <a:chExt cx="1636303" cy="76045"/>
          </a:xfrm>
        </p:grpSpPr>
        <p:sp>
          <p:nvSpPr>
            <p:cNvPr name="Freeform 8" id="8"/>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BC9775"/>
            </a:solidFill>
          </p:spPr>
        </p:sp>
        <p:sp>
          <p:nvSpPr>
            <p:cNvPr name="TextBox 9" id="9"/>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a:off x="-225126" y="525454"/>
            <a:ext cx="16230600" cy="0"/>
          </a:xfrm>
          <a:prstGeom prst="line">
            <a:avLst/>
          </a:prstGeom>
          <a:ln cap="flat" w="19050">
            <a:solidFill>
              <a:srgbClr val="D9D9D9"/>
            </a:solidFill>
            <a:prstDash val="solid"/>
            <a:headEnd type="none" len="sm" w="sm"/>
            <a:tailEnd type="none" len="sm" w="sm"/>
          </a:ln>
        </p:spPr>
      </p:sp>
      <p:sp>
        <p:nvSpPr>
          <p:cNvPr name="TextBox 11" id="11"/>
          <p:cNvSpPr txBox="true"/>
          <p:nvPr/>
        </p:nvSpPr>
        <p:spPr>
          <a:xfrm rot="0">
            <a:off x="205523" y="4458478"/>
            <a:ext cx="17876953" cy="5065166"/>
          </a:xfrm>
          <a:prstGeom prst="rect">
            <a:avLst/>
          </a:prstGeom>
        </p:spPr>
        <p:txBody>
          <a:bodyPr anchor="t" rtlCol="false" tIns="0" lIns="0" bIns="0" rIns="0">
            <a:spAutoFit/>
          </a:bodyPr>
          <a:lstStyle/>
          <a:p>
            <a:pPr>
              <a:lnSpc>
                <a:spcPts val="3670"/>
              </a:lnSpc>
            </a:pPr>
          </a:p>
          <a:p>
            <a:pPr marL="660445" indent="-330222" lvl="1">
              <a:lnSpc>
                <a:spcPts val="3670"/>
              </a:lnSpc>
              <a:buFont typeface="Arial"/>
              <a:buChar char="•"/>
            </a:pPr>
            <a:r>
              <a:rPr lang="en-US" sz="3059">
                <a:solidFill>
                  <a:srgbClr val="101010"/>
                </a:solidFill>
                <a:latin typeface="Poppins"/>
              </a:rPr>
              <a:t>To address the limitation, the study includes comparative study between public Bangla sentiments dataset and built house datasets- training complexity, model performance, and implication in real deployment.</a:t>
            </a:r>
          </a:p>
          <a:p>
            <a:pPr>
              <a:lnSpc>
                <a:spcPts val="3670"/>
              </a:lnSpc>
            </a:pPr>
          </a:p>
          <a:p>
            <a:pPr marL="660445" indent="-330222" lvl="1">
              <a:lnSpc>
                <a:spcPts val="3670"/>
              </a:lnSpc>
              <a:buFont typeface="Arial"/>
              <a:buChar char="•"/>
            </a:pPr>
            <a:r>
              <a:rPr lang="en-US" sz="3059">
                <a:solidFill>
                  <a:srgbClr val="101010"/>
                </a:solidFill>
                <a:latin typeface="Poppins"/>
              </a:rPr>
              <a:t>The goal is to get a superior comprehension of the trade­off between computational interest and execution and for Bangla, utilizing numerous openly accessible feeling marked datasets, there were planned classifiers worked by utilizing classical and deep learning algorithms.</a:t>
            </a:r>
          </a:p>
          <a:p>
            <a:pPr>
              <a:lnSpc>
                <a:spcPts val="3670"/>
              </a:lnSpc>
            </a:pPr>
          </a:p>
          <a:p>
            <a:pPr>
              <a:lnSpc>
                <a:spcPts val="367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451151"/>
            <a:chOff x="0" y="0"/>
            <a:chExt cx="4816593" cy="908945"/>
          </a:xfrm>
        </p:grpSpPr>
        <p:sp>
          <p:nvSpPr>
            <p:cNvPr name="Freeform 3" id="3"/>
            <p:cNvSpPr/>
            <p:nvPr/>
          </p:nvSpPr>
          <p:spPr>
            <a:xfrm flipH="false" flipV="false" rot="0">
              <a:off x="0" y="0"/>
              <a:ext cx="4816592" cy="908945"/>
            </a:xfrm>
            <a:custGeom>
              <a:avLst/>
              <a:gdLst/>
              <a:ahLst/>
              <a:cxnLst/>
              <a:rect r="r" b="b" t="t" l="l"/>
              <a:pathLst>
                <a:path h="908945" w="4816592">
                  <a:moveTo>
                    <a:pt x="0" y="0"/>
                  </a:moveTo>
                  <a:lnTo>
                    <a:pt x="4816592" y="0"/>
                  </a:lnTo>
                  <a:lnTo>
                    <a:pt x="4816592" y="908945"/>
                  </a:lnTo>
                  <a:lnTo>
                    <a:pt x="0" y="908945"/>
                  </a:lnTo>
                  <a:close/>
                </a:path>
              </a:pathLst>
            </a:custGeom>
            <a:solidFill>
              <a:srgbClr val="BE5A37"/>
            </a:solidFill>
          </p:spPr>
        </p:sp>
        <p:sp>
          <p:nvSpPr>
            <p:cNvPr name="TextBox 4" id="4"/>
            <p:cNvSpPr txBox="true"/>
            <p:nvPr/>
          </p:nvSpPr>
          <p:spPr>
            <a:xfrm>
              <a:off x="0" y="-38100"/>
              <a:ext cx="4816593" cy="94704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548915"/>
            <a:ext cx="4668112"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Paperwork</a:t>
            </a:r>
          </a:p>
        </p:txBody>
      </p:sp>
      <p:sp>
        <p:nvSpPr>
          <p:cNvPr name="Freeform 6" id="6"/>
          <p:cNvSpPr/>
          <p:nvPr/>
        </p:nvSpPr>
        <p:spPr>
          <a:xfrm flipH="false" flipV="false" rot="0">
            <a:off x="15368418" y="-93197"/>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3451151"/>
            <a:ext cx="6212838" cy="288733"/>
            <a:chOff x="0" y="0"/>
            <a:chExt cx="1636303" cy="76045"/>
          </a:xfrm>
        </p:grpSpPr>
        <p:sp>
          <p:nvSpPr>
            <p:cNvPr name="Freeform 8" id="8"/>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BC9775"/>
            </a:solidFill>
          </p:spPr>
        </p:sp>
        <p:sp>
          <p:nvSpPr>
            <p:cNvPr name="TextBox 9" id="9"/>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a:off x="-225126" y="525454"/>
            <a:ext cx="16230600" cy="0"/>
          </a:xfrm>
          <a:prstGeom prst="line">
            <a:avLst/>
          </a:prstGeom>
          <a:ln cap="flat" w="19050">
            <a:solidFill>
              <a:srgbClr val="D9D9D9"/>
            </a:solidFill>
            <a:prstDash val="solid"/>
            <a:headEnd type="none" len="sm" w="sm"/>
            <a:tailEnd type="none" len="sm" w="sm"/>
          </a:ln>
        </p:spPr>
      </p:sp>
      <p:sp>
        <p:nvSpPr>
          <p:cNvPr name="TextBox 11" id="11"/>
          <p:cNvSpPr txBox="true"/>
          <p:nvPr/>
        </p:nvSpPr>
        <p:spPr>
          <a:xfrm rot="0">
            <a:off x="853396" y="4711434"/>
            <a:ext cx="15325630" cy="4219575"/>
          </a:xfrm>
          <a:prstGeom prst="rect">
            <a:avLst/>
          </a:prstGeom>
        </p:spPr>
        <p:txBody>
          <a:bodyPr anchor="t" rtlCol="false" tIns="0" lIns="0" bIns="0" rIns="0">
            <a:spAutoFit/>
          </a:bodyPr>
          <a:lstStyle/>
          <a:p>
            <a:pPr marL="604519" indent="-302260" lvl="1">
              <a:lnSpc>
                <a:spcPts val="3359"/>
              </a:lnSpc>
              <a:buFont typeface="Arial"/>
              <a:buChar char="•"/>
            </a:pPr>
            <a:r>
              <a:rPr lang="en-US" sz="2799">
                <a:solidFill>
                  <a:srgbClr val="101010"/>
                </a:solidFill>
                <a:latin typeface="Poppins"/>
              </a:rPr>
              <a:t>Already there have been some investigations of opinion examination for the Bangla language and Part­of­Speech (PoS)tagging, stemming, SentiWordNet, and negative word list was utilized. Works like a semi­supervised procedure were proposed for Bangla feeling examination by utilizing Twitter posts with a precision of 93% by utilizing unigrams with emojis.</a:t>
            </a:r>
          </a:p>
          <a:p>
            <a:pPr>
              <a:lnSpc>
                <a:spcPts val="3359"/>
              </a:lnSpc>
            </a:pPr>
          </a:p>
          <a:p>
            <a:pPr>
              <a:lnSpc>
                <a:spcPts val="3359"/>
              </a:lnSpc>
            </a:pPr>
            <a:r>
              <a:rPr lang="en-US" sz="2799">
                <a:solidFill>
                  <a:srgbClr val="101010"/>
                </a:solidFill>
                <a:latin typeface="Poppins"/>
              </a:rPr>
              <a:t>Yet, this work varies from past works such that a similar examination with various datasets were given and classical and deep learning algorithms with transformer models ­, for example, BERT was utilized.</a:t>
            </a:r>
          </a:p>
          <a:p>
            <a:pPr>
              <a:lnSpc>
                <a:spcPts val="33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0867" y="2267403"/>
            <a:ext cx="6376071" cy="1481739"/>
            <a:chOff x="0" y="0"/>
            <a:chExt cx="1589189" cy="369313"/>
          </a:xfrm>
        </p:grpSpPr>
        <p:sp>
          <p:nvSpPr>
            <p:cNvPr name="Freeform 3" id="3"/>
            <p:cNvSpPr/>
            <p:nvPr/>
          </p:nvSpPr>
          <p:spPr>
            <a:xfrm flipH="false" flipV="false" rot="0">
              <a:off x="0" y="0"/>
              <a:ext cx="1589189" cy="369313"/>
            </a:xfrm>
            <a:custGeom>
              <a:avLst/>
              <a:gdLst/>
              <a:ahLst/>
              <a:cxnLst/>
              <a:rect r="r" b="b" t="t" l="l"/>
              <a:pathLst>
                <a:path h="369313" w="1589189">
                  <a:moveTo>
                    <a:pt x="0" y="0"/>
                  </a:moveTo>
                  <a:lnTo>
                    <a:pt x="1589189" y="0"/>
                  </a:lnTo>
                  <a:lnTo>
                    <a:pt x="1589189" y="369313"/>
                  </a:lnTo>
                  <a:lnTo>
                    <a:pt x="0" y="369313"/>
                  </a:lnTo>
                  <a:close/>
                </a:path>
              </a:pathLst>
            </a:custGeom>
            <a:solidFill>
              <a:srgbClr val="BE5A37"/>
            </a:solidFill>
          </p:spPr>
        </p:sp>
        <p:sp>
          <p:nvSpPr>
            <p:cNvPr name="TextBox 4" id="4"/>
            <p:cNvSpPr txBox="true"/>
            <p:nvPr/>
          </p:nvSpPr>
          <p:spPr>
            <a:xfrm>
              <a:off x="0" y="-38100"/>
              <a:ext cx="1589189" cy="407413"/>
            </a:xfrm>
            <a:prstGeom prst="rect">
              <a:avLst/>
            </a:prstGeom>
          </p:spPr>
          <p:txBody>
            <a:bodyPr anchor="ctr" rtlCol="false" tIns="48312" lIns="48312" bIns="48312" rIns="48312"/>
            <a:lstStyle/>
            <a:p>
              <a:pPr algn="ctr">
                <a:lnSpc>
                  <a:spcPts val="2659"/>
                </a:lnSpc>
                <a:spcBef>
                  <a:spcPct val="0"/>
                </a:spcBef>
              </a:pPr>
            </a:p>
          </p:txBody>
        </p:sp>
      </p:grpSp>
      <p:grpSp>
        <p:nvGrpSpPr>
          <p:cNvPr name="Group 5" id="5"/>
          <p:cNvGrpSpPr/>
          <p:nvPr/>
        </p:nvGrpSpPr>
        <p:grpSpPr>
          <a:xfrm rot="0">
            <a:off x="1210867" y="3749142"/>
            <a:ext cx="6376071" cy="1657042"/>
            <a:chOff x="0" y="0"/>
            <a:chExt cx="1511365" cy="392780"/>
          </a:xfrm>
        </p:grpSpPr>
        <p:sp>
          <p:nvSpPr>
            <p:cNvPr name="Freeform 6" id="6"/>
            <p:cNvSpPr/>
            <p:nvPr/>
          </p:nvSpPr>
          <p:spPr>
            <a:xfrm flipH="false" flipV="false" rot="0">
              <a:off x="0" y="0"/>
              <a:ext cx="1511365" cy="392780"/>
            </a:xfrm>
            <a:custGeom>
              <a:avLst/>
              <a:gdLst/>
              <a:ahLst/>
              <a:cxnLst/>
              <a:rect r="r" b="b" t="t" l="l"/>
              <a:pathLst>
                <a:path h="392780" w="1511365">
                  <a:moveTo>
                    <a:pt x="0" y="0"/>
                  </a:moveTo>
                  <a:lnTo>
                    <a:pt x="1511365" y="0"/>
                  </a:lnTo>
                  <a:lnTo>
                    <a:pt x="1511365" y="392780"/>
                  </a:lnTo>
                  <a:lnTo>
                    <a:pt x="0" y="392780"/>
                  </a:lnTo>
                  <a:close/>
                </a:path>
              </a:pathLst>
            </a:custGeom>
            <a:solidFill>
              <a:srgbClr val="CDC4B2"/>
            </a:solidFill>
          </p:spPr>
        </p:sp>
        <p:sp>
          <p:nvSpPr>
            <p:cNvPr name="TextBox 7" id="7"/>
            <p:cNvSpPr txBox="true"/>
            <p:nvPr/>
          </p:nvSpPr>
          <p:spPr>
            <a:xfrm>
              <a:off x="0" y="-38100"/>
              <a:ext cx="1511365" cy="4308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10867" y="5406184"/>
            <a:ext cx="6376071" cy="1558038"/>
            <a:chOff x="0" y="0"/>
            <a:chExt cx="1511365" cy="369313"/>
          </a:xfrm>
        </p:grpSpPr>
        <p:sp>
          <p:nvSpPr>
            <p:cNvPr name="Freeform 9" id="9"/>
            <p:cNvSpPr/>
            <p:nvPr/>
          </p:nvSpPr>
          <p:spPr>
            <a:xfrm flipH="false" flipV="false" rot="0">
              <a:off x="0" y="0"/>
              <a:ext cx="1511365" cy="369313"/>
            </a:xfrm>
            <a:custGeom>
              <a:avLst/>
              <a:gdLst/>
              <a:ahLst/>
              <a:cxnLst/>
              <a:rect r="r" b="b" t="t" l="l"/>
              <a:pathLst>
                <a:path h="369313" w="1511365">
                  <a:moveTo>
                    <a:pt x="0" y="0"/>
                  </a:moveTo>
                  <a:lnTo>
                    <a:pt x="1511365" y="0"/>
                  </a:lnTo>
                  <a:lnTo>
                    <a:pt x="1511365" y="369313"/>
                  </a:lnTo>
                  <a:lnTo>
                    <a:pt x="0" y="369313"/>
                  </a:lnTo>
                  <a:close/>
                </a:path>
              </a:pathLst>
            </a:custGeom>
            <a:solidFill>
              <a:srgbClr val="BC9775"/>
            </a:solidFill>
          </p:spPr>
        </p:sp>
        <p:sp>
          <p:nvSpPr>
            <p:cNvPr name="TextBox 10" id="10"/>
            <p:cNvSpPr txBox="true"/>
            <p:nvPr/>
          </p:nvSpPr>
          <p:spPr>
            <a:xfrm>
              <a:off x="0" y="-38100"/>
              <a:ext cx="1511365" cy="40741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10867" y="6964222"/>
            <a:ext cx="6376071" cy="1558038"/>
            <a:chOff x="0" y="0"/>
            <a:chExt cx="1511365" cy="369313"/>
          </a:xfrm>
        </p:grpSpPr>
        <p:sp>
          <p:nvSpPr>
            <p:cNvPr name="Freeform 12" id="12"/>
            <p:cNvSpPr/>
            <p:nvPr/>
          </p:nvSpPr>
          <p:spPr>
            <a:xfrm flipH="false" flipV="false" rot="0">
              <a:off x="0" y="0"/>
              <a:ext cx="1511365" cy="369313"/>
            </a:xfrm>
            <a:custGeom>
              <a:avLst/>
              <a:gdLst/>
              <a:ahLst/>
              <a:cxnLst/>
              <a:rect r="r" b="b" t="t" l="l"/>
              <a:pathLst>
                <a:path h="369313" w="1511365">
                  <a:moveTo>
                    <a:pt x="0" y="0"/>
                  </a:moveTo>
                  <a:lnTo>
                    <a:pt x="1511365" y="0"/>
                  </a:lnTo>
                  <a:lnTo>
                    <a:pt x="1511365" y="369313"/>
                  </a:lnTo>
                  <a:lnTo>
                    <a:pt x="0" y="369313"/>
                  </a:lnTo>
                  <a:close/>
                </a:path>
              </a:pathLst>
            </a:custGeom>
            <a:solidFill>
              <a:srgbClr val="BE5A37"/>
            </a:solidFill>
          </p:spPr>
        </p:sp>
        <p:sp>
          <p:nvSpPr>
            <p:cNvPr name="TextBox 13" id="13"/>
            <p:cNvSpPr txBox="true"/>
            <p:nvPr/>
          </p:nvSpPr>
          <p:spPr>
            <a:xfrm>
              <a:off x="0" y="-38100"/>
              <a:ext cx="1511365" cy="407413"/>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210867" y="8514778"/>
            <a:ext cx="6376071" cy="1310412"/>
            <a:chOff x="0" y="0"/>
            <a:chExt cx="1511365" cy="310616"/>
          </a:xfrm>
        </p:grpSpPr>
        <p:sp>
          <p:nvSpPr>
            <p:cNvPr name="Freeform 15" id="15"/>
            <p:cNvSpPr/>
            <p:nvPr/>
          </p:nvSpPr>
          <p:spPr>
            <a:xfrm flipH="false" flipV="false" rot="0">
              <a:off x="0" y="0"/>
              <a:ext cx="1511365" cy="310616"/>
            </a:xfrm>
            <a:custGeom>
              <a:avLst/>
              <a:gdLst/>
              <a:ahLst/>
              <a:cxnLst/>
              <a:rect r="r" b="b" t="t" l="l"/>
              <a:pathLst>
                <a:path h="310616" w="1511365">
                  <a:moveTo>
                    <a:pt x="0" y="0"/>
                  </a:moveTo>
                  <a:lnTo>
                    <a:pt x="1511365" y="0"/>
                  </a:lnTo>
                  <a:lnTo>
                    <a:pt x="1511365" y="310616"/>
                  </a:lnTo>
                  <a:lnTo>
                    <a:pt x="0" y="310616"/>
                  </a:lnTo>
                  <a:close/>
                </a:path>
              </a:pathLst>
            </a:custGeom>
            <a:solidFill>
              <a:srgbClr val="CDC4B2"/>
            </a:solidFill>
          </p:spPr>
        </p:sp>
        <p:sp>
          <p:nvSpPr>
            <p:cNvPr name="TextBox 16" id="16"/>
            <p:cNvSpPr txBox="true"/>
            <p:nvPr/>
          </p:nvSpPr>
          <p:spPr>
            <a:xfrm>
              <a:off x="0" y="-38100"/>
              <a:ext cx="1511365" cy="34871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0575024" y="1582238"/>
            <a:ext cx="7309839" cy="8270427"/>
          </a:xfrm>
          <a:custGeom>
            <a:avLst/>
            <a:gdLst/>
            <a:ahLst/>
            <a:cxnLst/>
            <a:rect r="r" b="b" t="t" l="l"/>
            <a:pathLst>
              <a:path h="8270427" w="7309839">
                <a:moveTo>
                  <a:pt x="0" y="0"/>
                </a:moveTo>
                <a:lnTo>
                  <a:pt x="7309839" y="0"/>
                </a:lnTo>
                <a:lnTo>
                  <a:pt x="7309839" y="8270427"/>
                </a:lnTo>
                <a:lnTo>
                  <a:pt x="0" y="8270427"/>
                </a:lnTo>
                <a:lnTo>
                  <a:pt x="0" y="0"/>
                </a:lnTo>
                <a:close/>
              </a:path>
            </a:pathLst>
          </a:custGeom>
          <a:blipFill>
            <a:blip r:embed="rId2"/>
            <a:stretch>
              <a:fillRect l="0" t="0" r="0" b="0"/>
            </a:stretch>
          </a:blipFill>
        </p:spPr>
      </p:sp>
      <p:sp>
        <p:nvSpPr>
          <p:cNvPr name="TextBox 18" id="18"/>
          <p:cNvSpPr txBox="true"/>
          <p:nvPr/>
        </p:nvSpPr>
        <p:spPr>
          <a:xfrm rot="0">
            <a:off x="-4328" y="-57150"/>
            <a:ext cx="18288000" cy="904875"/>
          </a:xfrm>
          <a:prstGeom prst="rect">
            <a:avLst/>
          </a:prstGeom>
        </p:spPr>
        <p:txBody>
          <a:bodyPr anchor="t" rtlCol="false" tIns="0" lIns="0" bIns="0" rIns="0">
            <a:spAutoFit/>
          </a:bodyPr>
          <a:lstStyle/>
          <a:p>
            <a:pPr algn="ctr">
              <a:lnSpc>
                <a:spcPts val="6719"/>
              </a:lnSpc>
            </a:pPr>
            <a:r>
              <a:rPr lang="en-US" sz="5599">
                <a:solidFill>
                  <a:srgbClr val="101010"/>
                </a:solidFill>
                <a:latin typeface="Poppins Bold"/>
              </a:rPr>
              <a:t>Used Data &amp; Methodologies</a:t>
            </a:r>
          </a:p>
        </p:txBody>
      </p:sp>
      <p:sp>
        <p:nvSpPr>
          <p:cNvPr name="TextBox 19" id="19"/>
          <p:cNvSpPr txBox="true"/>
          <p:nvPr/>
        </p:nvSpPr>
        <p:spPr>
          <a:xfrm rot="0">
            <a:off x="0" y="828675"/>
            <a:ext cx="18288000" cy="1115061"/>
          </a:xfrm>
          <a:prstGeom prst="rect">
            <a:avLst/>
          </a:prstGeom>
        </p:spPr>
        <p:txBody>
          <a:bodyPr anchor="t" rtlCol="false" tIns="0" lIns="0" bIns="0" rIns="0">
            <a:spAutoFit/>
          </a:bodyPr>
          <a:lstStyle/>
          <a:p>
            <a:pPr algn="ctr">
              <a:lnSpc>
                <a:spcPts val="4479"/>
              </a:lnSpc>
            </a:pPr>
            <a:r>
              <a:rPr lang="en-US" sz="2799">
                <a:solidFill>
                  <a:srgbClr val="545454"/>
                </a:solidFill>
                <a:latin typeface="Poppins"/>
              </a:rPr>
              <a:t>The dataset used are:</a:t>
            </a:r>
          </a:p>
          <a:p>
            <a:pPr algn="ctr">
              <a:lnSpc>
                <a:spcPts val="4479"/>
              </a:lnSpc>
            </a:pPr>
          </a:p>
        </p:txBody>
      </p:sp>
      <p:sp>
        <p:nvSpPr>
          <p:cNvPr name="TextBox 20" id="20"/>
          <p:cNvSpPr txBox="true"/>
          <p:nvPr/>
        </p:nvSpPr>
        <p:spPr>
          <a:xfrm rot="0">
            <a:off x="1210867" y="2665373"/>
            <a:ext cx="6376071" cy="771525"/>
          </a:xfrm>
          <a:prstGeom prst="rect">
            <a:avLst/>
          </a:prstGeom>
        </p:spPr>
        <p:txBody>
          <a:bodyPr anchor="t" rtlCol="false" tIns="0" lIns="0" bIns="0" rIns="0">
            <a:spAutoFit/>
          </a:bodyPr>
          <a:lstStyle/>
          <a:p>
            <a:pPr algn="ctr">
              <a:lnSpc>
                <a:spcPts val="2968"/>
              </a:lnSpc>
            </a:pPr>
            <a:r>
              <a:rPr lang="en-US" sz="2473">
                <a:solidFill>
                  <a:srgbClr val="101010"/>
                </a:solidFill>
                <a:latin typeface="Poppins Bold"/>
              </a:rPr>
              <a:t> Sentiment Analysis in Indian Languages (SAIL) Dataset</a:t>
            </a:r>
          </a:p>
        </p:txBody>
      </p:sp>
      <p:sp>
        <p:nvSpPr>
          <p:cNvPr name="TextBox 21" id="21"/>
          <p:cNvSpPr txBox="true"/>
          <p:nvPr/>
        </p:nvSpPr>
        <p:spPr>
          <a:xfrm rot="0">
            <a:off x="1210867" y="4339692"/>
            <a:ext cx="6376071" cy="457200"/>
          </a:xfrm>
          <a:prstGeom prst="rect">
            <a:avLst/>
          </a:prstGeom>
        </p:spPr>
        <p:txBody>
          <a:bodyPr anchor="t" rtlCol="false" tIns="0" lIns="0" bIns="0" rIns="0">
            <a:spAutoFit/>
          </a:bodyPr>
          <a:lstStyle/>
          <a:p>
            <a:pPr algn="ctr">
              <a:lnSpc>
                <a:spcPts val="3305"/>
              </a:lnSpc>
            </a:pPr>
            <a:r>
              <a:rPr lang="en-US" sz="2754">
                <a:solidFill>
                  <a:srgbClr val="101010"/>
                </a:solidFill>
                <a:latin typeface="Poppins Bold"/>
              </a:rPr>
              <a:t>ABSA Dataset </a:t>
            </a:r>
          </a:p>
        </p:txBody>
      </p:sp>
      <p:sp>
        <p:nvSpPr>
          <p:cNvPr name="TextBox 22" id="22"/>
          <p:cNvSpPr txBox="true"/>
          <p:nvPr/>
        </p:nvSpPr>
        <p:spPr>
          <a:xfrm rot="0">
            <a:off x="1210867" y="5992672"/>
            <a:ext cx="6376071" cy="419100"/>
          </a:xfrm>
          <a:prstGeom prst="rect">
            <a:avLst/>
          </a:prstGeom>
        </p:spPr>
        <p:txBody>
          <a:bodyPr anchor="t" rtlCol="false" tIns="0" lIns="0" bIns="0" rIns="0">
            <a:spAutoFit/>
          </a:bodyPr>
          <a:lstStyle/>
          <a:p>
            <a:pPr algn="ctr">
              <a:lnSpc>
                <a:spcPts val="3185"/>
              </a:lnSpc>
            </a:pPr>
            <a:r>
              <a:rPr lang="en-US" sz="2654">
                <a:solidFill>
                  <a:srgbClr val="101010"/>
                </a:solidFill>
                <a:latin typeface="Poppins Bold"/>
              </a:rPr>
              <a:t>YouTube Comments Dataset</a:t>
            </a:r>
            <a:r>
              <a:rPr lang="en-US" sz="2654">
                <a:solidFill>
                  <a:srgbClr val="101010"/>
                </a:solidFill>
                <a:latin typeface="Poppins Bold"/>
              </a:rPr>
              <a:t> </a:t>
            </a:r>
          </a:p>
        </p:txBody>
      </p:sp>
      <p:sp>
        <p:nvSpPr>
          <p:cNvPr name="TextBox 23" id="23"/>
          <p:cNvSpPr txBox="true"/>
          <p:nvPr/>
        </p:nvSpPr>
        <p:spPr>
          <a:xfrm rot="0">
            <a:off x="1210867" y="7558525"/>
            <a:ext cx="6376071" cy="466725"/>
          </a:xfrm>
          <a:prstGeom prst="rect">
            <a:avLst/>
          </a:prstGeom>
        </p:spPr>
        <p:txBody>
          <a:bodyPr anchor="t" rtlCol="false" tIns="0" lIns="0" bIns="0" rIns="0">
            <a:spAutoFit/>
          </a:bodyPr>
          <a:lstStyle/>
          <a:p>
            <a:pPr algn="ctr">
              <a:lnSpc>
                <a:spcPts val="3545"/>
              </a:lnSpc>
            </a:pPr>
            <a:r>
              <a:rPr lang="en-US" sz="2954">
                <a:solidFill>
                  <a:srgbClr val="101010"/>
                </a:solidFill>
                <a:latin typeface="Poppins Bold"/>
              </a:rPr>
              <a:t>BengFastText Dataset</a:t>
            </a:r>
            <a:r>
              <a:rPr lang="en-US" sz="2954">
                <a:solidFill>
                  <a:srgbClr val="101010"/>
                </a:solidFill>
                <a:latin typeface="Poppins Bold"/>
              </a:rPr>
              <a:t> </a:t>
            </a:r>
          </a:p>
        </p:txBody>
      </p:sp>
      <p:sp>
        <p:nvSpPr>
          <p:cNvPr name="TextBox 24" id="24"/>
          <p:cNvSpPr txBox="true"/>
          <p:nvPr/>
        </p:nvSpPr>
        <p:spPr>
          <a:xfrm rot="0">
            <a:off x="1210867" y="8760409"/>
            <a:ext cx="6376071" cy="800100"/>
          </a:xfrm>
          <a:prstGeom prst="rect">
            <a:avLst/>
          </a:prstGeom>
        </p:spPr>
        <p:txBody>
          <a:bodyPr anchor="t" rtlCol="false" tIns="0" lIns="0" bIns="0" rIns="0">
            <a:spAutoFit/>
          </a:bodyPr>
          <a:lstStyle/>
          <a:p>
            <a:pPr algn="ctr">
              <a:lnSpc>
                <a:spcPts val="3138"/>
              </a:lnSpc>
            </a:pPr>
            <a:r>
              <a:rPr lang="en-US" sz="2615">
                <a:solidFill>
                  <a:srgbClr val="101010"/>
                </a:solidFill>
                <a:latin typeface="Poppins Bold"/>
              </a:rPr>
              <a:t>Social Media Posts (CogniSenti Dataset)</a:t>
            </a:r>
          </a:p>
        </p:txBody>
      </p:sp>
      <p:sp>
        <p:nvSpPr>
          <p:cNvPr name="TextBox 25" id="25"/>
          <p:cNvSpPr txBox="true"/>
          <p:nvPr/>
        </p:nvSpPr>
        <p:spPr>
          <a:xfrm rot="0">
            <a:off x="1854299" y="1433831"/>
            <a:ext cx="5089206" cy="509906"/>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Bold"/>
              </a:rPr>
              <a:t>a) Data description: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257362" y="1625882"/>
            <a:ext cx="17718882" cy="1289186"/>
            <a:chOff x="0" y="0"/>
            <a:chExt cx="3307935" cy="240678"/>
          </a:xfrm>
        </p:grpSpPr>
        <p:sp>
          <p:nvSpPr>
            <p:cNvPr name="Freeform 4" id="4"/>
            <p:cNvSpPr/>
            <p:nvPr/>
          </p:nvSpPr>
          <p:spPr>
            <a:xfrm flipH="false" flipV="false" rot="0">
              <a:off x="0" y="0"/>
              <a:ext cx="3307935" cy="240678"/>
            </a:xfrm>
            <a:custGeom>
              <a:avLst/>
              <a:gdLst/>
              <a:ahLst/>
              <a:cxnLst/>
              <a:rect r="r" b="b" t="t" l="l"/>
              <a:pathLst>
                <a:path h="240678" w="3307935">
                  <a:moveTo>
                    <a:pt x="0" y="0"/>
                  </a:moveTo>
                  <a:lnTo>
                    <a:pt x="3307935" y="0"/>
                  </a:lnTo>
                  <a:lnTo>
                    <a:pt x="3307935" y="240678"/>
                  </a:lnTo>
                  <a:lnTo>
                    <a:pt x="0" y="240678"/>
                  </a:lnTo>
                  <a:close/>
                </a:path>
              </a:pathLst>
            </a:custGeom>
            <a:solidFill>
              <a:srgbClr val="CDC4B2"/>
            </a:solidFill>
          </p:spPr>
        </p:sp>
        <p:sp>
          <p:nvSpPr>
            <p:cNvPr name="TextBox 5" id="5"/>
            <p:cNvSpPr txBox="true"/>
            <p:nvPr/>
          </p:nvSpPr>
          <p:spPr>
            <a:xfrm>
              <a:off x="0" y="-38100"/>
              <a:ext cx="3307935" cy="278778"/>
            </a:xfrm>
            <a:prstGeom prst="rect">
              <a:avLst/>
            </a:prstGeom>
          </p:spPr>
          <p:txBody>
            <a:bodyPr anchor="ctr" rtlCol="false" tIns="64500" lIns="64500" bIns="64500" rIns="64500"/>
            <a:lstStyle/>
            <a:p>
              <a:pPr algn="ctr">
                <a:lnSpc>
                  <a:spcPts val="2659"/>
                </a:lnSpc>
                <a:spcBef>
                  <a:spcPct val="0"/>
                </a:spcBef>
              </a:pPr>
            </a:p>
          </p:txBody>
        </p:sp>
      </p:grpSp>
      <p:grpSp>
        <p:nvGrpSpPr>
          <p:cNvPr name="Group 6" id="6"/>
          <p:cNvGrpSpPr/>
          <p:nvPr/>
        </p:nvGrpSpPr>
        <p:grpSpPr>
          <a:xfrm rot="0">
            <a:off x="1485858" y="3306320"/>
            <a:ext cx="5186505" cy="2006709"/>
            <a:chOff x="0" y="0"/>
            <a:chExt cx="968268" cy="374632"/>
          </a:xfrm>
        </p:grpSpPr>
        <p:sp>
          <p:nvSpPr>
            <p:cNvPr name="Freeform 7" id="7"/>
            <p:cNvSpPr/>
            <p:nvPr/>
          </p:nvSpPr>
          <p:spPr>
            <a:xfrm flipH="false" flipV="false" rot="0">
              <a:off x="0" y="0"/>
              <a:ext cx="968268" cy="374632"/>
            </a:xfrm>
            <a:custGeom>
              <a:avLst/>
              <a:gdLst/>
              <a:ahLst/>
              <a:cxnLst/>
              <a:rect r="r" b="b" t="t" l="l"/>
              <a:pathLst>
                <a:path h="374632" w="968268">
                  <a:moveTo>
                    <a:pt x="0" y="0"/>
                  </a:moveTo>
                  <a:lnTo>
                    <a:pt x="968268" y="0"/>
                  </a:lnTo>
                  <a:lnTo>
                    <a:pt x="968268" y="374632"/>
                  </a:lnTo>
                  <a:lnTo>
                    <a:pt x="0" y="374632"/>
                  </a:lnTo>
                  <a:close/>
                </a:path>
              </a:pathLst>
            </a:custGeom>
            <a:solidFill>
              <a:srgbClr val="BE5A37"/>
            </a:solidFill>
          </p:spPr>
        </p:sp>
        <p:sp>
          <p:nvSpPr>
            <p:cNvPr name="TextBox 8" id="8"/>
            <p:cNvSpPr txBox="true"/>
            <p:nvPr/>
          </p:nvSpPr>
          <p:spPr>
            <a:xfrm>
              <a:off x="0" y="-38100"/>
              <a:ext cx="968268" cy="412732"/>
            </a:xfrm>
            <a:prstGeom prst="rect">
              <a:avLst/>
            </a:prstGeom>
          </p:spPr>
          <p:txBody>
            <a:bodyPr anchor="ctr" rtlCol="false" tIns="64500" lIns="64500" bIns="64500" rIns="64500"/>
            <a:lstStyle/>
            <a:p>
              <a:pPr algn="ctr">
                <a:lnSpc>
                  <a:spcPts val="2659"/>
                </a:lnSpc>
                <a:spcBef>
                  <a:spcPct val="0"/>
                </a:spcBef>
              </a:pPr>
            </a:p>
          </p:txBody>
        </p:sp>
      </p:grpSp>
      <p:sp>
        <p:nvSpPr>
          <p:cNvPr name="TextBox 9" id="9"/>
          <p:cNvSpPr txBox="true"/>
          <p:nvPr/>
        </p:nvSpPr>
        <p:spPr>
          <a:xfrm rot="0">
            <a:off x="2115342" y="3823899"/>
            <a:ext cx="3927538" cy="942975"/>
          </a:xfrm>
          <a:prstGeom prst="rect">
            <a:avLst/>
          </a:prstGeom>
        </p:spPr>
        <p:txBody>
          <a:bodyPr anchor="t" rtlCol="false" tIns="0" lIns="0" bIns="0" rIns="0">
            <a:spAutoFit/>
          </a:bodyPr>
          <a:lstStyle/>
          <a:p>
            <a:pPr algn="ctr">
              <a:lnSpc>
                <a:spcPts val="3600"/>
              </a:lnSpc>
            </a:pPr>
            <a:r>
              <a:rPr lang="en-US" sz="3000">
                <a:solidFill>
                  <a:srgbClr val="101010"/>
                </a:solidFill>
                <a:latin typeface="Poppins Bold"/>
              </a:rPr>
              <a:t>Token length distribution</a:t>
            </a:r>
          </a:p>
        </p:txBody>
      </p:sp>
      <p:grpSp>
        <p:nvGrpSpPr>
          <p:cNvPr name="Group 10" id="10"/>
          <p:cNvGrpSpPr/>
          <p:nvPr/>
        </p:nvGrpSpPr>
        <p:grpSpPr>
          <a:xfrm rot="0">
            <a:off x="11591943" y="3248443"/>
            <a:ext cx="4925074" cy="2036092"/>
            <a:chOff x="0" y="0"/>
            <a:chExt cx="893325" cy="369313"/>
          </a:xfrm>
        </p:grpSpPr>
        <p:sp>
          <p:nvSpPr>
            <p:cNvPr name="Freeform 11" id="11"/>
            <p:cNvSpPr/>
            <p:nvPr/>
          </p:nvSpPr>
          <p:spPr>
            <a:xfrm flipH="false" flipV="false" rot="0">
              <a:off x="0" y="0"/>
              <a:ext cx="893325" cy="369313"/>
            </a:xfrm>
            <a:custGeom>
              <a:avLst/>
              <a:gdLst/>
              <a:ahLst/>
              <a:cxnLst/>
              <a:rect r="r" b="b" t="t" l="l"/>
              <a:pathLst>
                <a:path h="369313" w="893325">
                  <a:moveTo>
                    <a:pt x="0" y="0"/>
                  </a:moveTo>
                  <a:lnTo>
                    <a:pt x="893325" y="0"/>
                  </a:lnTo>
                  <a:lnTo>
                    <a:pt x="893325" y="369313"/>
                  </a:lnTo>
                  <a:lnTo>
                    <a:pt x="0" y="369313"/>
                  </a:lnTo>
                  <a:close/>
                </a:path>
              </a:pathLst>
            </a:custGeom>
            <a:solidFill>
              <a:srgbClr val="BE5A37"/>
            </a:solidFill>
          </p:spPr>
        </p:sp>
        <p:sp>
          <p:nvSpPr>
            <p:cNvPr name="TextBox 12" id="12"/>
            <p:cNvSpPr txBox="true"/>
            <p:nvPr/>
          </p:nvSpPr>
          <p:spPr>
            <a:xfrm>
              <a:off x="0" y="-38100"/>
              <a:ext cx="893325" cy="407413"/>
            </a:xfrm>
            <a:prstGeom prst="rect">
              <a:avLst/>
            </a:prstGeom>
          </p:spPr>
          <p:txBody>
            <a:bodyPr anchor="ctr" rtlCol="false" tIns="66387" lIns="66387" bIns="66387" rIns="66387"/>
            <a:lstStyle/>
            <a:p>
              <a:pPr algn="ctr">
                <a:lnSpc>
                  <a:spcPts val="2659"/>
                </a:lnSpc>
                <a:spcBef>
                  <a:spcPct val="0"/>
                </a:spcBef>
              </a:pPr>
            </a:p>
          </p:txBody>
        </p:sp>
      </p:grpSp>
      <p:sp>
        <p:nvSpPr>
          <p:cNvPr name="TextBox 13" id="13"/>
          <p:cNvSpPr txBox="true"/>
          <p:nvPr/>
        </p:nvSpPr>
        <p:spPr>
          <a:xfrm rot="0">
            <a:off x="12189697" y="3953293"/>
            <a:ext cx="3729567" cy="790575"/>
          </a:xfrm>
          <a:prstGeom prst="rect">
            <a:avLst/>
          </a:prstGeom>
        </p:spPr>
        <p:txBody>
          <a:bodyPr anchor="t" rtlCol="false" tIns="0" lIns="0" bIns="0" rIns="0">
            <a:spAutoFit/>
          </a:bodyPr>
          <a:lstStyle/>
          <a:p>
            <a:pPr algn="ctr">
              <a:lnSpc>
                <a:spcPts val="3074"/>
              </a:lnSpc>
            </a:pPr>
            <a:r>
              <a:rPr lang="en-US" sz="2561">
                <a:solidFill>
                  <a:srgbClr val="101010"/>
                </a:solidFill>
                <a:latin typeface="Poppins Bold"/>
              </a:rPr>
              <a:t>Class­wise Lexical n­gram Discrimination</a:t>
            </a:r>
          </a:p>
        </p:txBody>
      </p:sp>
      <p:sp>
        <p:nvSpPr>
          <p:cNvPr name="Freeform 14" id="14"/>
          <p:cNvSpPr/>
          <p:nvPr/>
        </p:nvSpPr>
        <p:spPr>
          <a:xfrm flipH="false" flipV="false" rot="0">
            <a:off x="766710" y="5884247"/>
            <a:ext cx="6624802" cy="3374053"/>
          </a:xfrm>
          <a:custGeom>
            <a:avLst/>
            <a:gdLst/>
            <a:ahLst/>
            <a:cxnLst/>
            <a:rect r="r" b="b" t="t" l="l"/>
            <a:pathLst>
              <a:path h="3374053" w="6624802">
                <a:moveTo>
                  <a:pt x="0" y="0"/>
                </a:moveTo>
                <a:lnTo>
                  <a:pt x="6624802" y="0"/>
                </a:lnTo>
                <a:lnTo>
                  <a:pt x="6624802" y="3374053"/>
                </a:lnTo>
                <a:lnTo>
                  <a:pt x="0" y="3374053"/>
                </a:lnTo>
                <a:lnTo>
                  <a:pt x="0" y="0"/>
                </a:lnTo>
                <a:close/>
              </a:path>
            </a:pathLst>
          </a:custGeom>
          <a:blipFill>
            <a:blip r:embed="rId2"/>
            <a:stretch>
              <a:fillRect l="0" t="0" r="0" b="0"/>
            </a:stretch>
          </a:blipFill>
        </p:spPr>
      </p:sp>
      <p:sp>
        <p:nvSpPr>
          <p:cNvPr name="Freeform 15" id="15"/>
          <p:cNvSpPr/>
          <p:nvPr/>
        </p:nvSpPr>
        <p:spPr>
          <a:xfrm flipH="false" flipV="false" rot="0">
            <a:off x="9545441" y="5884247"/>
            <a:ext cx="8162570" cy="3241021"/>
          </a:xfrm>
          <a:custGeom>
            <a:avLst/>
            <a:gdLst/>
            <a:ahLst/>
            <a:cxnLst/>
            <a:rect r="r" b="b" t="t" l="l"/>
            <a:pathLst>
              <a:path h="3241021" w="8162570">
                <a:moveTo>
                  <a:pt x="0" y="0"/>
                </a:moveTo>
                <a:lnTo>
                  <a:pt x="8162570" y="0"/>
                </a:lnTo>
                <a:lnTo>
                  <a:pt x="8162570" y="3241020"/>
                </a:lnTo>
                <a:lnTo>
                  <a:pt x="0" y="3241020"/>
                </a:lnTo>
                <a:lnTo>
                  <a:pt x="0" y="0"/>
                </a:lnTo>
                <a:close/>
              </a:path>
            </a:pathLst>
          </a:custGeom>
          <a:blipFill>
            <a:blip r:embed="rId3"/>
            <a:stretch>
              <a:fillRect l="0" t="0" r="0" b="0"/>
            </a:stretch>
          </a:blipFill>
        </p:spPr>
      </p:sp>
      <p:sp>
        <p:nvSpPr>
          <p:cNvPr name="TextBox 16" id="16"/>
          <p:cNvSpPr txBox="true"/>
          <p:nvPr/>
        </p:nvSpPr>
        <p:spPr>
          <a:xfrm rot="0">
            <a:off x="7391512" y="705626"/>
            <a:ext cx="3504976" cy="560423"/>
          </a:xfrm>
          <a:prstGeom prst="rect">
            <a:avLst/>
          </a:prstGeom>
        </p:spPr>
        <p:txBody>
          <a:bodyPr anchor="t" rtlCol="false" tIns="0" lIns="0" bIns="0" rIns="0">
            <a:spAutoFit/>
          </a:bodyPr>
          <a:lstStyle/>
          <a:p>
            <a:pPr algn="ctr">
              <a:lnSpc>
                <a:spcPts val="4428"/>
              </a:lnSpc>
              <a:spcBef>
                <a:spcPct val="0"/>
              </a:spcBef>
            </a:pPr>
            <a:r>
              <a:rPr lang="en-US" sz="3163">
                <a:solidFill>
                  <a:srgbClr val="000000"/>
                </a:solidFill>
                <a:latin typeface="Poppins Bold"/>
              </a:rPr>
              <a:t>b</a:t>
            </a:r>
            <a:r>
              <a:rPr lang="en-US" sz="3163">
                <a:solidFill>
                  <a:srgbClr val="000000"/>
                </a:solidFill>
                <a:latin typeface="Poppins Bold"/>
              </a:rPr>
              <a:t>) Data analysis:</a:t>
            </a:r>
          </a:p>
        </p:txBody>
      </p:sp>
      <p:sp>
        <p:nvSpPr>
          <p:cNvPr name="TextBox 17" id="17"/>
          <p:cNvSpPr txBox="true"/>
          <p:nvPr/>
        </p:nvSpPr>
        <p:spPr>
          <a:xfrm rot="0">
            <a:off x="422334" y="1665638"/>
            <a:ext cx="17553911" cy="1190625"/>
          </a:xfrm>
          <a:prstGeom prst="rect">
            <a:avLst/>
          </a:prstGeom>
        </p:spPr>
        <p:txBody>
          <a:bodyPr anchor="t" rtlCol="false" tIns="0" lIns="0" bIns="0" rIns="0">
            <a:spAutoFit/>
          </a:bodyPr>
          <a:lstStyle/>
          <a:p>
            <a:pPr>
              <a:lnSpc>
                <a:spcPts val="3120"/>
              </a:lnSpc>
            </a:pPr>
            <a:r>
              <a:rPr lang="en-US" sz="2600">
                <a:solidFill>
                  <a:srgbClr val="101010"/>
                </a:solidFill>
                <a:latin typeface="Poppins Bold"/>
              </a:rPr>
              <a:t>For understanding the characteristics of the datasets,  firstly, the discussion of the the datasets in terms of token length is done, then the data were analyzed by positive/negative lexical n grams in individual datasets and in combination.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860601"/>
            <a:chOff x="0" y="0"/>
            <a:chExt cx="4816593" cy="753409"/>
          </a:xfrm>
        </p:grpSpPr>
        <p:sp>
          <p:nvSpPr>
            <p:cNvPr name="Freeform 3" id="3"/>
            <p:cNvSpPr/>
            <p:nvPr/>
          </p:nvSpPr>
          <p:spPr>
            <a:xfrm flipH="false" flipV="false" rot="0">
              <a:off x="0" y="0"/>
              <a:ext cx="4816592" cy="753409"/>
            </a:xfrm>
            <a:custGeom>
              <a:avLst/>
              <a:gdLst/>
              <a:ahLst/>
              <a:cxnLst/>
              <a:rect r="r" b="b" t="t" l="l"/>
              <a:pathLst>
                <a:path h="753409" w="4816592">
                  <a:moveTo>
                    <a:pt x="0" y="0"/>
                  </a:moveTo>
                  <a:lnTo>
                    <a:pt x="4816592" y="0"/>
                  </a:lnTo>
                  <a:lnTo>
                    <a:pt x="4816592" y="753409"/>
                  </a:lnTo>
                  <a:lnTo>
                    <a:pt x="0" y="753409"/>
                  </a:lnTo>
                  <a:close/>
                </a:path>
              </a:pathLst>
            </a:custGeom>
            <a:solidFill>
              <a:srgbClr val="BE5A37"/>
            </a:solidFill>
          </p:spPr>
        </p:sp>
        <p:sp>
          <p:nvSpPr>
            <p:cNvPr name="TextBox 4" id="4"/>
            <p:cNvSpPr txBox="true"/>
            <p:nvPr/>
          </p:nvSpPr>
          <p:spPr>
            <a:xfrm>
              <a:off x="0" y="-38100"/>
              <a:ext cx="4816593" cy="79150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79845" y="1185095"/>
            <a:ext cx="5779457"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Methodologies</a:t>
            </a:r>
          </a:p>
        </p:txBody>
      </p:sp>
      <p:sp>
        <p:nvSpPr>
          <p:cNvPr name="Freeform 6" id="6"/>
          <p:cNvSpPr/>
          <p:nvPr/>
        </p:nvSpPr>
        <p:spPr>
          <a:xfrm flipH="false" flipV="false" rot="0">
            <a:off x="15368418" y="-93197"/>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2860601"/>
            <a:ext cx="6212838" cy="288733"/>
            <a:chOff x="0" y="0"/>
            <a:chExt cx="1636303" cy="76045"/>
          </a:xfrm>
        </p:grpSpPr>
        <p:sp>
          <p:nvSpPr>
            <p:cNvPr name="Freeform 8" id="8"/>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BC9775"/>
            </a:solidFill>
          </p:spPr>
        </p:sp>
        <p:sp>
          <p:nvSpPr>
            <p:cNvPr name="TextBox 9" id="9"/>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a:off x="-225126" y="525454"/>
            <a:ext cx="16230600" cy="0"/>
          </a:xfrm>
          <a:prstGeom prst="line">
            <a:avLst/>
          </a:prstGeom>
          <a:ln cap="flat" w="19050">
            <a:solidFill>
              <a:srgbClr val="D9D9D9"/>
            </a:solidFill>
            <a:prstDash val="solid"/>
            <a:headEnd type="none" len="sm" w="sm"/>
            <a:tailEnd type="none" len="sm" w="sm"/>
          </a:ln>
        </p:spPr>
      </p:sp>
      <p:sp>
        <p:nvSpPr>
          <p:cNvPr name="TextBox 11" id="11"/>
          <p:cNvSpPr txBox="true"/>
          <p:nvPr/>
        </p:nvSpPr>
        <p:spPr>
          <a:xfrm rot="0">
            <a:off x="386720" y="7119417"/>
            <a:ext cx="17596017" cy="2124075"/>
          </a:xfrm>
          <a:prstGeom prst="rect">
            <a:avLst/>
          </a:prstGeom>
        </p:spPr>
        <p:txBody>
          <a:bodyPr anchor="t" rtlCol="false" tIns="0" lIns="0" bIns="0" rIns="0">
            <a:spAutoFit/>
          </a:bodyPr>
          <a:lstStyle/>
          <a:p>
            <a:pPr marL="604519" indent="-302260" lvl="1">
              <a:lnSpc>
                <a:spcPts val="3359"/>
              </a:lnSpc>
              <a:buFont typeface="Arial"/>
              <a:buChar char="•"/>
            </a:pPr>
            <a:r>
              <a:rPr lang="en-US" sz="2799">
                <a:solidFill>
                  <a:srgbClr val="101010"/>
                </a:solidFill>
                <a:latin typeface="Poppins"/>
              </a:rPr>
              <a:t>Before training a classifier, filtering and cleaning the data was done.</a:t>
            </a:r>
          </a:p>
          <a:p>
            <a:pPr>
              <a:lnSpc>
                <a:spcPts val="3359"/>
              </a:lnSpc>
            </a:pPr>
          </a:p>
          <a:p>
            <a:pPr marL="604519" indent="-302260" lvl="1">
              <a:lnSpc>
                <a:spcPts val="3359"/>
              </a:lnSpc>
              <a:buFont typeface="Arial"/>
              <a:buChar char="•"/>
            </a:pPr>
            <a:r>
              <a:rPr lang="en-US" sz="2799">
                <a:solidFill>
                  <a:srgbClr val="101010"/>
                </a:solidFill>
                <a:latin typeface="Poppins"/>
              </a:rPr>
              <a:t>A multilingual version of the models was used for all the models and the fine­tuning procedure using a task-specific layer on top of the transformers network was followed.</a:t>
            </a:r>
          </a:p>
          <a:p>
            <a:pPr>
              <a:lnSpc>
                <a:spcPts val="3359"/>
              </a:lnSpc>
            </a:pPr>
          </a:p>
        </p:txBody>
      </p:sp>
      <p:sp>
        <p:nvSpPr>
          <p:cNvPr name="TextBox 12" id="12"/>
          <p:cNvSpPr txBox="true"/>
          <p:nvPr/>
        </p:nvSpPr>
        <p:spPr>
          <a:xfrm rot="0">
            <a:off x="227359" y="3835134"/>
            <a:ext cx="15325630" cy="457200"/>
          </a:xfrm>
          <a:prstGeom prst="rect">
            <a:avLst/>
          </a:prstGeom>
        </p:spPr>
        <p:txBody>
          <a:bodyPr anchor="t" rtlCol="false" tIns="0" lIns="0" bIns="0" rIns="0">
            <a:spAutoFit/>
          </a:bodyPr>
          <a:lstStyle/>
          <a:p>
            <a:pPr>
              <a:lnSpc>
                <a:spcPts val="3479"/>
              </a:lnSpc>
            </a:pPr>
            <a:r>
              <a:rPr lang="en-US" sz="2899">
                <a:solidFill>
                  <a:srgbClr val="101010"/>
                </a:solidFill>
                <a:latin typeface="Poppins"/>
              </a:rPr>
              <a:t>As Classical algorithms, used-</a:t>
            </a:r>
          </a:p>
        </p:txBody>
      </p:sp>
      <p:grpSp>
        <p:nvGrpSpPr>
          <p:cNvPr name="Group 13" id="13"/>
          <p:cNvGrpSpPr/>
          <p:nvPr/>
        </p:nvGrpSpPr>
        <p:grpSpPr>
          <a:xfrm rot="0">
            <a:off x="5979826" y="3565451"/>
            <a:ext cx="3876755" cy="988014"/>
            <a:chOff x="0" y="0"/>
            <a:chExt cx="723751" cy="184452"/>
          </a:xfrm>
        </p:grpSpPr>
        <p:sp>
          <p:nvSpPr>
            <p:cNvPr name="Freeform 14" id="14"/>
            <p:cNvSpPr/>
            <p:nvPr/>
          </p:nvSpPr>
          <p:spPr>
            <a:xfrm flipH="false" flipV="false" rot="0">
              <a:off x="0" y="0"/>
              <a:ext cx="723751" cy="184452"/>
            </a:xfrm>
            <a:custGeom>
              <a:avLst/>
              <a:gdLst/>
              <a:ahLst/>
              <a:cxnLst/>
              <a:rect r="r" b="b" t="t" l="l"/>
              <a:pathLst>
                <a:path h="184452" w="723751">
                  <a:moveTo>
                    <a:pt x="0" y="0"/>
                  </a:moveTo>
                  <a:lnTo>
                    <a:pt x="723751" y="0"/>
                  </a:lnTo>
                  <a:lnTo>
                    <a:pt x="723751" y="184452"/>
                  </a:lnTo>
                  <a:lnTo>
                    <a:pt x="0" y="184452"/>
                  </a:lnTo>
                  <a:close/>
                </a:path>
              </a:pathLst>
            </a:custGeom>
            <a:solidFill>
              <a:srgbClr val="BC9775"/>
            </a:solidFill>
          </p:spPr>
        </p:sp>
        <p:sp>
          <p:nvSpPr>
            <p:cNvPr name="TextBox 15" id="15"/>
            <p:cNvSpPr txBox="true"/>
            <p:nvPr/>
          </p:nvSpPr>
          <p:spPr>
            <a:xfrm>
              <a:off x="0" y="-66675"/>
              <a:ext cx="723751" cy="251127"/>
            </a:xfrm>
            <a:prstGeom prst="rect">
              <a:avLst/>
            </a:prstGeom>
          </p:spPr>
          <p:txBody>
            <a:bodyPr anchor="ctr" rtlCol="false" tIns="64500" lIns="64500" bIns="64500" rIns="64500"/>
            <a:lstStyle/>
            <a:p>
              <a:pPr algn="ctr">
                <a:lnSpc>
                  <a:spcPts val="3499"/>
                </a:lnSpc>
                <a:spcBef>
                  <a:spcPct val="0"/>
                </a:spcBef>
              </a:pPr>
              <a:r>
                <a:rPr lang="en-US" sz="2499">
                  <a:solidFill>
                    <a:srgbClr val="101010"/>
                  </a:solidFill>
                  <a:latin typeface="Poppins Bold"/>
                </a:rPr>
                <a:t>Random Forest(RF)</a:t>
              </a:r>
            </a:p>
          </p:txBody>
        </p:sp>
      </p:grpSp>
      <p:grpSp>
        <p:nvGrpSpPr>
          <p:cNvPr name="Group 16" id="16"/>
          <p:cNvGrpSpPr/>
          <p:nvPr/>
        </p:nvGrpSpPr>
        <p:grpSpPr>
          <a:xfrm rot="0">
            <a:off x="10134875" y="3579252"/>
            <a:ext cx="4955247" cy="988014"/>
            <a:chOff x="0" y="0"/>
            <a:chExt cx="925094" cy="184452"/>
          </a:xfrm>
        </p:grpSpPr>
        <p:sp>
          <p:nvSpPr>
            <p:cNvPr name="Freeform 17" id="17"/>
            <p:cNvSpPr/>
            <p:nvPr/>
          </p:nvSpPr>
          <p:spPr>
            <a:xfrm flipH="false" flipV="false" rot="0">
              <a:off x="0" y="0"/>
              <a:ext cx="925094" cy="184452"/>
            </a:xfrm>
            <a:custGeom>
              <a:avLst/>
              <a:gdLst/>
              <a:ahLst/>
              <a:cxnLst/>
              <a:rect r="r" b="b" t="t" l="l"/>
              <a:pathLst>
                <a:path h="184452" w="925094">
                  <a:moveTo>
                    <a:pt x="0" y="0"/>
                  </a:moveTo>
                  <a:lnTo>
                    <a:pt x="925094" y="0"/>
                  </a:lnTo>
                  <a:lnTo>
                    <a:pt x="925094" y="184452"/>
                  </a:lnTo>
                  <a:lnTo>
                    <a:pt x="0" y="184452"/>
                  </a:lnTo>
                  <a:close/>
                </a:path>
              </a:pathLst>
            </a:custGeom>
            <a:solidFill>
              <a:srgbClr val="BC9775"/>
            </a:solidFill>
          </p:spPr>
        </p:sp>
        <p:sp>
          <p:nvSpPr>
            <p:cNvPr name="TextBox 18" id="18"/>
            <p:cNvSpPr txBox="true"/>
            <p:nvPr/>
          </p:nvSpPr>
          <p:spPr>
            <a:xfrm>
              <a:off x="0" y="-57150"/>
              <a:ext cx="925094" cy="241602"/>
            </a:xfrm>
            <a:prstGeom prst="rect">
              <a:avLst/>
            </a:prstGeom>
          </p:spPr>
          <p:txBody>
            <a:bodyPr anchor="ctr" rtlCol="false" tIns="64500" lIns="64500" bIns="64500" rIns="64500"/>
            <a:lstStyle/>
            <a:p>
              <a:pPr algn="ctr">
                <a:lnSpc>
                  <a:spcPts val="3079"/>
                </a:lnSpc>
                <a:spcBef>
                  <a:spcPct val="0"/>
                </a:spcBef>
              </a:pPr>
              <a:r>
                <a:rPr lang="en-US" sz="2199">
                  <a:solidFill>
                    <a:srgbClr val="101010"/>
                  </a:solidFill>
                  <a:latin typeface="Poppins Bold"/>
                </a:rPr>
                <a:t> Support Vector Machines (SVM) </a:t>
              </a:r>
            </a:p>
          </p:txBody>
        </p:sp>
      </p:grpSp>
      <p:sp>
        <p:nvSpPr>
          <p:cNvPr name="TextBox 19" id="19"/>
          <p:cNvSpPr txBox="true"/>
          <p:nvPr/>
        </p:nvSpPr>
        <p:spPr>
          <a:xfrm rot="0">
            <a:off x="227359" y="5124450"/>
            <a:ext cx="15325630" cy="457200"/>
          </a:xfrm>
          <a:prstGeom prst="rect">
            <a:avLst/>
          </a:prstGeom>
        </p:spPr>
        <p:txBody>
          <a:bodyPr anchor="t" rtlCol="false" tIns="0" lIns="0" bIns="0" rIns="0">
            <a:spAutoFit/>
          </a:bodyPr>
          <a:lstStyle/>
          <a:p>
            <a:pPr>
              <a:lnSpc>
                <a:spcPts val="3479"/>
              </a:lnSpc>
            </a:pPr>
            <a:r>
              <a:rPr lang="en-US" sz="2899">
                <a:solidFill>
                  <a:srgbClr val="101010"/>
                </a:solidFill>
                <a:latin typeface="Poppins"/>
              </a:rPr>
              <a:t>As Deep Learning Algorithms -</a:t>
            </a:r>
          </a:p>
        </p:txBody>
      </p:sp>
      <p:grpSp>
        <p:nvGrpSpPr>
          <p:cNvPr name="Group 20" id="20"/>
          <p:cNvGrpSpPr/>
          <p:nvPr/>
        </p:nvGrpSpPr>
        <p:grpSpPr>
          <a:xfrm rot="0">
            <a:off x="5979826" y="4972565"/>
            <a:ext cx="1695831" cy="1151483"/>
            <a:chOff x="0" y="0"/>
            <a:chExt cx="316594" cy="214970"/>
          </a:xfrm>
        </p:grpSpPr>
        <p:sp>
          <p:nvSpPr>
            <p:cNvPr name="Freeform 21" id="21"/>
            <p:cNvSpPr/>
            <p:nvPr/>
          </p:nvSpPr>
          <p:spPr>
            <a:xfrm flipH="false" flipV="false" rot="0">
              <a:off x="0" y="0"/>
              <a:ext cx="316594" cy="214970"/>
            </a:xfrm>
            <a:custGeom>
              <a:avLst/>
              <a:gdLst/>
              <a:ahLst/>
              <a:cxnLst/>
              <a:rect r="r" b="b" t="t" l="l"/>
              <a:pathLst>
                <a:path h="214970" w="316594">
                  <a:moveTo>
                    <a:pt x="0" y="0"/>
                  </a:moveTo>
                  <a:lnTo>
                    <a:pt x="316594" y="0"/>
                  </a:lnTo>
                  <a:lnTo>
                    <a:pt x="316594" y="214970"/>
                  </a:lnTo>
                  <a:lnTo>
                    <a:pt x="0" y="214970"/>
                  </a:lnTo>
                  <a:close/>
                </a:path>
              </a:pathLst>
            </a:custGeom>
            <a:solidFill>
              <a:srgbClr val="BC9775"/>
            </a:solidFill>
          </p:spPr>
        </p:sp>
        <p:sp>
          <p:nvSpPr>
            <p:cNvPr name="TextBox 22" id="22"/>
            <p:cNvSpPr txBox="true"/>
            <p:nvPr/>
          </p:nvSpPr>
          <p:spPr>
            <a:xfrm>
              <a:off x="0" y="-66675"/>
              <a:ext cx="316594" cy="281645"/>
            </a:xfrm>
            <a:prstGeom prst="rect">
              <a:avLst/>
            </a:prstGeom>
          </p:spPr>
          <p:txBody>
            <a:bodyPr anchor="ctr" rtlCol="false" tIns="64500" lIns="64500" bIns="64500" rIns="64500"/>
            <a:lstStyle/>
            <a:p>
              <a:pPr algn="ctr">
                <a:lnSpc>
                  <a:spcPts val="3499"/>
                </a:lnSpc>
                <a:spcBef>
                  <a:spcPct val="0"/>
                </a:spcBef>
              </a:pPr>
              <a:r>
                <a:rPr lang="en-US" sz="2499">
                  <a:solidFill>
                    <a:srgbClr val="101010"/>
                  </a:solidFill>
                  <a:latin typeface="Poppins Bold"/>
                </a:rPr>
                <a:t>CNN</a:t>
              </a:r>
            </a:p>
          </p:txBody>
        </p:sp>
      </p:grpSp>
      <p:grpSp>
        <p:nvGrpSpPr>
          <p:cNvPr name="Group 23" id="23"/>
          <p:cNvGrpSpPr/>
          <p:nvPr/>
        </p:nvGrpSpPr>
        <p:grpSpPr>
          <a:xfrm rot="0">
            <a:off x="7918203" y="5000776"/>
            <a:ext cx="1695831" cy="1151483"/>
            <a:chOff x="0" y="0"/>
            <a:chExt cx="316594" cy="214970"/>
          </a:xfrm>
        </p:grpSpPr>
        <p:sp>
          <p:nvSpPr>
            <p:cNvPr name="Freeform 24" id="24"/>
            <p:cNvSpPr/>
            <p:nvPr/>
          </p:nvSpPr>
          <p:spPr>
            <a:xfrm flipH="false" flipV="false" rot="0">
              <a:off x="0" y="0"/>
              <a:ext cx="316594" cy="214970"/>
            </a:xfrm>
            <a:custGeom>
              <a:avLst/>
              <a:gdLst/>
              <a:ahLst/>
              <a:cxnLst/>
              <a:rect r="r" b="b" t="t" l="l"/>
              <a:pathLst>
                <a:path h="214970" w="316594">
                  <a:moveTo>
                    <a:pt x="0" y="0"/>
                  </a:moveTo>
                  <a:lnTo>
                    <a:pt x="316594" y="0"/>
                  </a:lnTo>
                  <a:lnTo>
                    <a:pt x="316594" y="214970"/>
                  </a:lnTo>
                  <a:lnTo>
                    <a:pt x="0" y="214970"/>
                  </a:lnTo>
                  <a:close/>
                </a:path>
              </a:pathLst>
            </a:custGeom>
            <a:solidFill>
              <a:srgbClr val="BC9775"/>
            </a:solidFill>
          </p:spPr>
        </p:sp>
        <p:sp>
          <p:nvSpPr>
            <p:cNvPr name="TextBox 25" id="25"/>
            <p:cNvSpPr txBox="true"/>
            <p:nvPr/>
          </p:nvSpPr>
          <p:spPr>
            <a:xfrm>
              <a:off x="0" y="-66675"/>
              <a:ext cx="316594" cy="281645"/>
            </a:xfrm>
            <a:prstGeom prst="rect">
              <a:avLst/>
            </a:prstGeom>
          </p:spPr>
          <p:txBody>
            <a:bodyPr anchor="ctr" rtlCol="false" tIns="64500" lIns="64500" bIns="64500" rIns="64500"/>
            <a:lstStyle/>
            <a:p>
              <a:pPr algn="ctr">
                <a:lnSpc>
                  <a:spcPts val="3499"/>
                </a:lnSpc>
                <a:spcBef>
                  <a:spcPct val="0"/>
                </a:spcBef>
              </a:pPr>
              <a:r>
                <a:rPr lang="en-US" sz="2499">
                  <a:solidFill>
                    <a:srgbClr val="101010"/>
                  </a:solidFill>
                  <a:latin typeface="Poppins Bold"/>
                </a:rPr>
                <a:t>Fast-Text</a:t>
              </a:r>
            </a:p>
          </p:txBody>
        </p:sp>
      </p:grpSp>
      <p:grpSp>
        <p:nvGrpSpPr>
          <p:cNvPr name="Group 26" id="26"/>
          <p:cNvGrpSpPr/>
          <p:nvPr/>
        </p:nvGrpSpPr>
        <p:grpSpPr>
          <a:xfrm rot="0">
            <a:off x="9856581" y="5005908"/>
            <a:ext cx="3585382" cy="1151483"/>
            <a:chOff x="0" y="0"/>
            <a:chExt cx="669354" cy="214970"/>
          </a:xfrm>
        </p:grpSpPr>
        <p:sp>
          <p:nvSpPr>
            <p:cNvPr name="Freeform 27" id="27"/>
            <p:cNvSpPr/>
            <p:nvPr/>
          </p:nvSpPr>
          <p:spPr>
            <a:xfrm flipH="false" flipV="false" rot="0">
              <a:off x="0" y="0"/>
              <a:ext cx="669354" cy="214970"/>
            </a:xfrm>
            <a:custGeom>
              <a:avLst/>
              <a:gdLst/>
              <a:ahLst/>
              <a:cxnLst/>
              <a:rect r="r" b="b" t="t" l="l"/>
              <a:pathLst>
                <a:path h="214970" w="669354">
                  <a:moveTo>
                    <a:pt x="0" y="0"/>
                  </a:moveTo>
                  <a:lnTo>
                    <a:pt x="669354" y="0"/>
                  </a:lnTo>
                  <a:lnTo>
                    <a:pt x="669354" y="214970"/>
                  </a:lnTo>
                  <a:lnTo>
                    <a:pt x="0" y="214970"/>
                  </a:lnTo>
                  <a:close/>
                </a:path>
              </a:pathLst>
            </a:custGeom>
            <a:solidFill>
              <a:srgbClr val="BC9775"/>
            </a:solidFill>
          </p:spPr>
        </p:sp>
        <p:sp>
          <p:nvSpPr>
            <p:cNvPr name="TextBox 28" id="28"/>
            <p:cNvSpPr txBox="true"/>
            <p:nvPr/>
          </p:nvSpPr>
          <p:spPr>
            <a:xfrm>
              <a:off x="0" y="-66675"/>
              <a:ext cx="669354" cy="281645"/>
            </a:xfrm>
            <a:prstGeom prst="rect">
              <a:avLst/>
            </a:prstGeom>
          </p:spPr>
          <p:txBody>
            <a:bodyPr anchor="ctr" rtlCol="false" tIns="64500" lIns="64500" bIns="64500" rIns="64500"/>
            <a:lstStyle/>
            <a:p>
              <a:pPr algn="ctr">
                <a:lnSpc>
                  <a:spcPts val="3499"/>
                </a:lnSpc>
                <a:spcBef>
                  <a:spcPct val="0"/>
                </a:spcBef>
              </a:pPr>
              <a:r>
                <a:rPr lang="en-US" sz="2499">
                  <a:solidFill>
                    <a:srgbClr val="101010"/>
                  </a:solidFill>
                  <a:latin typeface="Poppins Bold"/>
                </a:rPr>
                <a:t>transformers based models such as BERT</a:t>
              </a:r>
            </a:p>
          </p:txBody>
        </p:sp>
      </p:grpSp>
      <p:grpSp>
        <p:nvGrpSpPr>
          <p:cNvPr name="Group 29" id="29"/>
          <p:cNvGrpSpPr/>
          <p:nvPr/>
        </p:nvGrpSpPr>
        <p:grpSpPr>
          <a:xfrm rot="0">
            <a:off x="13735087" y="5005908"/>
            <a:ext cx="1977262" cy="1118139"/>
            <a:chOff x="0" y="0"/>
            <a:chExt cx="369135" cy="208745"/>
          </a:xfrm>
        </p:grpSpPr>
        <p:sp>
          <p:nvSpPr>
            <p:cNvPr name="Freeform 30" id="30"/>
            <p:cNvSpPr/>
            <p:nvPr/>
          </p:nvSpPr>
          <p:spPr>
            <a:xfrm flipH="false" flipV="false" rot="0">
              <a:off x="0" y="0"/>
              <a:ext cx="369135" cy="208745"/>
            </a:xfrm>
            <a:custGeom>
              <a:avLst/>
              <a:gdLst/>
              <a:ahLst/>
              <a:cxnLst/>
              <a:rect r="r" b="b" t="t" l="l"/>
              <a:pathLst>
                <a:path h="208745" w="369135">
                  <a:moveTo>
                    <a:pt x="0" y="0"/>
                  </a:moveTo>
                  <a:lnTo>
                    <a:pt x="369135" y="0"/>
                  </a:lnTo>
                  <a:lnTo>
                    <a:pt x="369135" y="208745"/>
                  </a:lnTo>
                  <a:lnTo>
                    <a:pt x="0" y="208745"/>
                  </a:lnTo>
                  <a:close/>
                </a:path>
              </a:pathLst>
            </a:custGeom>
            <a:solidFill>
              <a:srgbClr val="BC9775"/>
            </a:solidFill>
          </p:spPr>
        </p:sp>
        <p:sp>
          <p:nvSpPr>
            <p:cNvPr name="TextBox 31" id="31"/>
            <p:cNvSpPr txBox="true"/>
            <p:nvPr/>
          </p:nvSpPr>
          <p:spPr>
            <a:xfrm>
              <a:off x="0" y="-66675"/>
              <a:ext cx="369135" cy="275420"/>
            </a:xfrm>
            <a:prstGeom prst="rect">
              <a:avLst/>
            </a:prstGeom>
          </p:spPr>
          <p:txBody>
            <a:bodyPr anchor="ctr" rtlCol="false" tIns="64500" lIns="64500" bIns="64500" rIns="64500"/>
            <a:lstStyle/>
            <a:p>
              <a:pPr algn="ctr">
                <a:lnSpc>
                  <a:spcPts val="3499"/>
                </a:lnSpc>
                <a:spcBef>
                  <a:spcPct val="0"/>
                </a:spcBef>
              </a:pPr>
              <a:r>
                <a:rPr lang="en-US" sz="2499">
                  <a:solidFill>
                    <a:srgbClr val="101010"/>
                  </a:solidFill>
                  <a:latin typeface="Poppins Bold"/>
                </a:rPr>
                <a:t>DistilBERT</a:t>
              </a:r>
            </a:p>
          </p:txBody>
        </p:sp>
      </p:grpSp>
      <p:grpSp>
        <p:nvGrpSpPr>
          <p:cNvPr name="Group 32" id="32"/>
          <p:cNvGrpSpPr/>
          <p:nvPr/>
        </p:nvGrpSpPr>
        <p:grpSpPr>
          <a:xfrm rot="0">
            <a:off x="16005474" y="5039252"/>
            <a:ext cx="1977262" cy="1151483"/>
            <a:chOff x="0" y="0"/>
            <a:chExt cx="369135" cy="214970"/>
          </a:xfrm>
        </p:grpSpPr>
        <p:sp>
          <p:nvSpPr>
            <p:cNvPr name="Freeform 33" id="33"/>
            <p:cNvSpPr/>
            <p:nvPr/>
          </p:nvSpPr>
          <p:spPr>
            <a:xfrm flipH="false" flipV="false" rot="0">
              <a:off x="0" y="0"/>
              <a:ext cx="369135" cy="214970"/>
            </a:xfrm>
            <a:custGeom>
              <a:avLst/>
              <a:gdLst/>
              <a:ahLst/>
              <a:cxnLst/>
              <a:rect r="r" b="b" t="t" l="l"/>
              <a:pathLst>
                <a:path h="214970" w="369135">
                  <a:moveTo>
                    <a:pt x="0" y="0"/>
                  </a:moveTo>
                  <a:lnTo>
                    <a:pt x="369135" y="0"/>
                  </a:lnTo>
                  <a:lnTo>
                    <a:pt x="369135" y="214970"/>
                  </a:lnTo>
                  <a:lnTo>
                    <a:pt x="0" y="214970"/>
                  </a:lnTo>
                  <a:close/>
                </a:path>
              </a:pathLst>
            </a:custGeom>
            <a:solidFill>
              <a:srgbClr val="BC9775"/>
            </a:solidFill>
          </p:spPr>
        </p:sp>
        <p:sp>
          <p:nvSpPr>
            <p:cNvPr name="TextBox 34" id="34"/>
            <p:cNvSpPr txBox="true"/>
            <p:nvPr/>
          </p:nvSpPr>
          <p:spPr>
            <a:xfrm>
              <a:off x="0" y="-66675"/>
              <a:ext cx="369135" cy="281645"/>
            </a:xfrm>
            <a:prstGeom prst="rect">
              <a:avLst/>
            </a:prstGeom>
          </p:spPr>
          <p:txBody>
            <a:bodyPr anchor="ctr" rtlCol="false" tIns="64500" lIns="64500" bIns="64500" rIns="64500"/>
            <a:lstStyle/>
            <a:p>
              <a:pPr algn="ctr">
                <a:lnSpc>
                  <a:spcPts val="3499"/>
                </a:lnSpc>
                <a:spcBef>
                  <a:spcPct val="0"/>
                </a:spcBef>
              </a:pPr>
              <a:r>
                <a:rPr lang="en-US" sz="2499">
                  <a:solidFill>
                    <a:srgbClr val="101010"/>
                  </a:solidFill>
                  <a:latin typeface="Poppins Bold"/>
                </a:rPr>
                <a:t>XLM­RoBERTa</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451151"/>
            <a:chOff x="0" y="0"/>
            <a:chExt cx="4816593" cy="908945"/>
          </a:xfrm>
        </p:grpSpPr>
        <p:sp>
          <p:nvSpPr>
            <p:cNvPr name="Freeform 3" id="3"/>
            <p:cNvSpPr/>
            <p:nvPr/>
          </p:nvSpPr>
          <p:spPr>
            <a:xfrm flipH="false" flipV="false" rot="0">
              <a:off x="0" y="0"/>
              <a:ext cx="4816592" cy="908945"/>
            </a:xfrm>
            <a:custGeom>
              <a:avLst/>
              <a:gdLst/>
              <a:ahLst/>
              <a:cxnLst/>
              <a:rect r="r" b="b" t="t" l="l"/>
              <a:pathLst>
                <a:path h="908945" w="4816592">
                  <a:moveTo>
                    <a:pt x="0" y="0"/>
                  </a:moveTo>
                  <a:lnTo>
                    <a:pt x="4816592" y="0"/>
                  </a:lnTo>
                  <a:lnTo>
                    <a:pt x="4816592" y="908945"/>
                  </a:lnTo>
                  <a:lnTo>
                    <a:pt x="0" y="908945"/>
                  </a:lnTo>
                  <a:close/>
                </a:path>
              </a:pathLst>
            </a:custGeom>
            <a:solidFill>
              <a:srgbClr val="BE5A37"/>
            </a:solidFill>
          </p:spPr>
        </p:sp>
        <p:sp>
          <p:nvSpPr>
            <p:cNvPr name="TextBox 4" id="4"/>
            <p:cNvSpPr txBox="true"/>
            <p:nvPr/>
          </p:nvSpPr>
          <p:spPr>
            <a:xfrm>
              <a:off x="0" y="-38100"/>
              <a:ext cx="4816593" cy="94704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548915"/>
            <a:ext cx="14755709"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Results and Discussion</a:t>
            </a:r>
          </a:p>
        </p:txBody>
      </p:sp>
      <p:sp>
        <p:nvSpPr>
          <p:cNvPr name="Freeform 6" id="6"/>
          <p:cNvSpPr/>
          <p:nvPr/>
        </p:nvSpPr>
        <p:spPr>
          <a:xfrm flipH="false" flipV="false" rot="0">
            <a:off x="15368418" y="-93197"/>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3451151"/>
            <a:ext cx="6212838" cy="288733"/>
            <a:chOff x="0" y="0"/>
            <a:chExt cx="1636303" cy="76045"/>
          </a:xfrm>
        </p:grpSpPr>
        <p:sp>
          <p:nvSpPr>
            <p:cNvPr name="Freeform 8" id="8"/>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BC9775"/>
            </a:solidFill>
          </p:spPr>
        </p:sp>
        <p:sp>
          <p:nvSpPr>
            <p:cNvPr name="TextBox 9" id="9"/>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a:off x="-225126" y="525454"/>
            <a:ext cx="16230600" cy="0"/>
          </a:xfrm>
          <a:prstGeom prst="line">
            <a:avLst/>
          </a:prstGeom>
          <a:ln cap="flat" w="19050">
            <a:solidFill>
              <a:srgbClr val="D9D9D9"/>
            </a:solidFill>
            <a:prstDash val="solid"/>
            <a:headEnd type="none" len="sm" w="sm"/>
            <a:tailEnd type="none" len="sm" w="sm"/>
          </a:ln>
        </p:spPr>
      </p:sp>
      <p:sp>
        <p:nvSpPr>
          <p:cNvPr name="Freeform 11" id="11"/>
          <p:cNvSpPr/>
          <p:nvPr/>
        </p:nvSpPr>
        <p:spPr>
          <a:xfrm flipH="false" flipV="false" rot="0">
            <a:off x="2475754" y="6239373"/>
            <a:ext cx="12892664" cy="2761254"/>
          </a:xfrm>
          <a:custGeom>
            <a:avLst/>
            <a:gdLst/>
            <a:ahLst/>
            <a:cxnLst/>
            <a:rect r="r" b="b" t="t" l="l"/>
            <a:pathLst>
              <a:path h="2761254" w="12892664">
                <a:moveTo>
                  <a:pt x="0" y="0"/>
                </a:moveTo>
                <a:lnTo>
                  <a:pt x="12892664" y="0"/>
                </a:lnTo>
                <a:lnTo>
                  <a:pt x="12892664" y="2761254"/>
                </a:lnTo>
                <a:lnTo>
                  <a:pt x="0" y="2761254"/>
                </a:lnTo>
                <a:lnTo>
                  <a:pt x="0" y="0"/>
                </a:lnTo>
                <a:close/>
              </a:path>
            </a:pathLst>
          </a:custGeom>
          <a:blipFill>
            <a:blip r:embed="rId4"/>
            <a:stretch>
              <a:fillRect l="0" t="-4845" r="0" b="-4845"/>
            </a:stretch>
          </a:blipFill>
        </p:spPr>
      </p:sp>
      <p:sp>
        <p:nvSpPr>
          <p:cNvPr name="TextBox 12" id="12"/>
          <p:cNvSpPr txBox="true"/>
          <p:nvPr/>
        </p:nvSpPr>
        <p:spPr>
          <a:xfrm rot="0">
            <a:off x="679845" y="3857625"/>
            <a:ext cx="16985780" cy="2124075"/>
          </a:xfrm>
          <a:prstGeom prst="rect">
            <a:avLst/>
          </a:prstGeom>
        </p:spPr>
        <p:txBody>
          <a:bodyPr anchor="t" rtlCol="false" tIns="0" lIns="0" bIns="0" rIns="0">
            <a:spAutoFit/>
          </a:bodyPr>
          <a:lstStyle/>
          <a:p>
            <a:pPr marL="604519" indent="-302260" lvl="1">
              <a:lnSpc>
                <a:spcPts val="3359"/>
              </a:lnSpc>
              <a:buFont typeface="Arial"/>
              <a:buChar char="•"/>
            </a:pPr>
            <a:r>
              <a:rPr lang="en-US" sz="2799">
                <a:solidFill>
                  <a:srgbClr val="101010"/>
                </a:solidFill>
                <a:latin typeface="Poppins"/>
              </a:rPr>
              <a:t> From the table, we observe that among the classical algorithms the performance of SVM is better than RF except for ABSA cricket dataset where RF is 2.6% higher. As from the table that it is seen that there is a consistent improvement with deep learning models.</a:t>
            </a:r>
          </a:p>
          <a:p>
            <a:pPr marL="604519" indent="-302260" lvl="1">
              <a:lnSpc>
                <a:spcPts val="3359"/>
              </a:lnSpc>
              <a:buFont typeface="Arial"/>
              <a:buChar char="•"/>
            </a:pPr>
            <a:r>
              <a:rPr lang="en-US" sz="2799">
                <a:solidFill>
                  <a:srgbClr val="101010"/>
                </a:solidFill>
                <a:latin typeface="Poppins"/>
              </a:rPr>
              <a:t>Thus, transformer-based models which have not been explored previously for Bangla, perform better than all other models.</a:t>
            </a:r>
          </a:p>
        </p:txBody>
      </p:sp>
      <p:sp>
        <p:nvSpPr>
          <p:cNvPr name="TextBox 13" id="13"/>
          <p:cNvSpPr txBox="true"/>
          <p:nvPr/>
        </p:nvSpPr>
        <p:spPr>
          <a:xfrm rot="0">
            <a:off x="1028700" y="9239250"/>
            <a:ext cx="16020776" cy="685800"/>
          </a:xfrm>
          <a:prstGeom prst="rect">
            <a:avLst/>
          </a:prstGeom>
        </p:spPr>
        <p:txBody>
          <a:bodyPr anchor="t" rtlCol="false" tIns="0" lIns="0" bIns="0" rIns="0">
            <a:spAutoFit/>
          </a:bodyPr>
          <a:lstStyle/>
          <a:p>
            <a:pPr algn="ctr">
              <a:lnSpc>
                <a:spcPts val="2640"/>
              </a:lnSpc>
            </a:pPr>
            <a:r>
              <a:rPr lang="en-US" sz="2200">
                <a:solidFill>
                  <a:srgbClr val="101010"/>
                </a:solidFill>
                <a:latin typeface="Poppins Bold"/>
              </a:rPr>
              <a:t>Classification results using RF, SVM, CNN, FastText, BERT, DistilBERT and RoBERTa. </a:t>
            </a:r>
          </a:p>
          <a:p>
            <a:pPr algn="ctr">
              <a:lnSpc>
                <a:spcPts val="2640"/>
              </a:lnSpc>
            </a:pPr>
            <a:r>
              <a:rPr lang="en-US" sz="2200">
                <a:solidFill>
                  <a:srgbClr val="101010"/>
                </a:solidFill>
                <a:latin typeface="Poppins Bold"/>
              </a:rPr>
              <a:t>Best results are highlighted with bold form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4584" y="0"/>
            <a:ext cx="11133416" cy="2496991"/>
            <a:chOff x="0" y="0"/>
            <a:chExt cx="2639032" cy="591879"/>
          </a:xfrm>
        </p:grpSpPr>
        <p:sp>
          <p:nvSpPr>
            <p:cNvPr name="Freeform 3" id="3"/>
            <p:cNvSpPr/>
            <p:nvPr/>
          </p:nvSpPr>
          <p:spPr>
            <a:xfrm flipH="false" flipV="false" rot="0">
              <a:off x="0" y="0"/>
              <a:ext cx="2639032" cy="591879"/>
            </a:xfrm>
            <a:custGeom>
              <a:avLst/>
              <a:gdLst/>
              <a:ahLst/>
              <a:cxnLst/>
              <a:rect r="r" b="b" t="t" l="l"/>
              <a:pathLst>
                <a:path h="591879" w="2639032">
                  <a:moveTo>
                    <a:pt x="0" y="0"/>
                  </a:moveTo>
                  <a:lnTo>
                    <a:pt x="2639032" y="0"/>
                  </a:lnTo>
                  <a:lnTo>
                    <a:pt x="2639032" y="591879"/>
                  </a:lnTo>
                  <a:lnTo>
                    <a:pt x="0" y="591879"/>
                  </a:lnTo>
                  <a:close/>
                </a:path>
              </a:pathLst>
            </a:custGeom>
            <a:solidFill>
              <a:srgbClr val="BE5A37"/>
            </a:solidFill>
          </p:spPr>
        </p:sp>
        <p:sp>
          <p:nvSpPr>
            <p:cNvPr name="TextBox 4" id="4"/>
            <p:cNvSpPr txBox="true"/>
            <p:nvPr/>
          </p:nvSpPr>
          <p:spPr>
            <a:xfrm>
              <a:off x="0" y="-38100"/>
              <a:ext cx="2639032" cy="62997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437354" y="2496991"/>
            <a:ext cx="9850646" cy="2528576"/>
            <a:chOff x="0" y="0"/>
            <a:chExt cx="2334968" cy="599366"/>
          </a:xfrm>
        </p:grpSpPr>
        <p:sp>
          <p:nvSpPr>
            <p:cNvPr name="Freeform 6" id="6"/>
            <p:cNvSpPr/>
            <p:nvPr/>
          </p:nvSpPr>
          <p:spPr>
            <a:xfrm flipH="false" flipV="false" rot="0">
              <a:off x="0" y="0"/>
              <a:ext cx="2334968" cy="599366"/>
            </a:xfrm>
            <a:custGeom>
              <a:avLst/>
              <a:gdLst/>
              <a:ahLst/>
              <a:cxnLst/>
              <a:rect r="r" b="b" t="t" l="l"/>
              <a:pathLst>
                <a:path h="599366" w="2334968">
                  <a:moveTo>
                    <a:pt x="0" y="0"/>
                  </a:moveTo>
                  <a:lnTo>
                    <a:pt x="2334968" y="0"/>
                  </a:lnTo>
                  <a:lnTo>
                    <a:pt x="2334968" y="599366"/>
                  </a:lnTo>
                  <a:lnTo>
                    <a:pt x="0" y="599366"/>
                  </a:lnTo>
                  <a:close/>
                </a:path>
              </a:pathLst>
            </a:custGeom>
            <a:solidFill>
              <a:srgbClr val="BC9775"/>
            </a:solidFill>
          </p:spPr>
        </p:sp>
        <p:sp>
          <p:nvSpPr>
            <p:cNvPr name="TextBox 7" id="7"/>
            <p:cNvSpPr txBox="true"/>
            <p:nvPr/>
          </p:nvSpPr>
          <p:spPr>
            <a:xfrm>
              <a:off x="0" y="-38100"/>
              <a:ext cx="2334968" cy="63746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924636" y="5025567"/>
            <a:ext cx="8363364" cy="2733523"/>
            <a:chOff x="0" y="0"/>
            <a:chExt cx="1982427" cy="647946"/>
          </a:xfrm>
        </p:grpSpPr>
        <p:sp>
          <p:nvSpPr>
            <p:cNvPr name="Freeform 9" id="9"/>
            <p:cNvSpPr/>
            <p:nvPr/>
          </p:nvSpPr>
          <p:spPr>
            <a:xfrm flipH="false" flipV="false" rot="0">
              <a:off x="0" y="0"/>
              <a:ext cx="1982427" cy="647946"/>
            </a:xfrm>
            <a:custGeom>
              <a:avLst/>
              <a:gdLst/>
              <a:ahLst/>
              <a:cxnLst/>
              <a:rect r="r" b="b" t="t" l="l"/>
              <a:pathLst>
                <a:path h="647946" w="1982427">
                  <a:moveTo>
                    <a:pt x="0" y="0"/>
                  </a:moveTo>
                  <a:lnTo>
                    <a:pt x="1982427" y="0"/>
                  </a:lnTo>
                  <a:lnTo>
                    <a:pt x="1982427" y="647946"/>
                  </a:lnTo>
                  <a:lnTo>
                    <a:pt x="0" y="647946"/>
                  </a:lnTo>
                  <a:close/>
                </a:path>
              </a:pathLst>
            </a:custGeom>
            <a:solidFill>
              <a:srgbClr val="BE5A37"/>
            </a:solidFill>
          </p:spPr>
        </p:sp>
        <p:sp>
          <p:nvSpPr>
            <p:cNvPr name="TextBox 10" id="10"/>
            <p:cNvSpPr txBox="true"/>
            <p:nvPr/>
          </p:nvSpPr>
          <p:spPr>
            <a:xfrm>
              <a:off x="0" y="-38100"/>
              <a:ext cx="1982427" cy="686046"/>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58515" y="1392091"/>
            <a:ext cx="5726835" cy="1104900"/>
          </a:xfrm>
          <a:prstGeom prst="rect">
            <a:avLst/>
          </a:prstGeom>
        </p:spPr>
        <p:txBody>
          <a:bodyPr anchor="t" rtlCol="false" tIns="0" lIns="0" bIns="0" rIns="0">
            <a:spAutoFit/>
          </a:bodyPr>
          <a:lstStyle/>
          <a:p>
            <a:pPr>
              <a:lnSpc>
                <a:spcPts val="8279"/>
              </a:lnSpc>
            </a:pPr>
            <a:r>
              <a:rPr lang="en-US" sz="6899">
                <a:solidFill>
                  <a:srgbClr val="101010"/>
                </a:solidFill>
                <a:latin typeface="Poppins Bold"/>
              </a:rPr>
              <a:t>Conclusion</a:t>
            </a:r>
          </a:p>
        </p:txBody>
      </p:sp>
      <p:sp>
        <p:nvSpPr>
          <p:cNvPr name="Freeform 12" id="12"/>
          <p:cNvSpPr/>
          <p:nvPr/>
        </p:nvSpPr>
        <p:spPr>
          <a:xfrm flipH="true" flipV="false" rot="0">
            <a:off x="-2818923" y="5025567"/>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1507802" y="7759090"/>
            <a:ext cx="8363364" cy="2527910"/>
            <a:chOff x="0" y="0"/>
            <a:chExt cx="1982427" cy="599208"/>
          </a:xfrm>
        </p:grpSpPr>
        <p:sp>
          <p:nvSpPr>
            <p:cNvPr name="Freeform 14" id="14"/>
            <p:cNvSpPr/>
            <p:nvPr/>
          </p:nvSpPr>
          <p:spPr>
            <a:xfrm flipH="false" flipV="false" rot="0">
              <a:off x="0" y="0"/>
              <a:ext cx="1982427" cy="599208"/>
            </a:xfrm>
            <a:custGeom>
              <a:avLst/>
              <a:gdLst/>
              <a:ahLst/>
              <a:cxnLst/>
              <a:rect r="r" b="b" t="t" l="l"/>
              <a:pathLst>
                <a:path h="599208" w="1982427">
                  <a:moveTo>
                    <a:pt x="0" y="0"/>
                  </a:moveTo>
                  <a:lnTo>
                    <a:pt x="1982427" y="0"/>
                  </a:lnTo>
                  <a:lnTo>
                    <a:pt x="1982427" y="599208"/>
                  </a:lnTo>
                  <a:lnTo>
                    <a:pt x="0" y="599208"/>
                  </a:lnTo>
                  <a:close/>
                </a:path>
              </a:pathLst>
            </a:custGeom>
            <a:solidFill>
              <a:srgbClr val="BC9775"/>
            </a:solidFill>
          </p:spPr>
        </p:sp>
        <p:sp>
          <p:nvSpPr>
            <p:cNvPr name="TextBox 15" id="15"/>
            <p:cNvSpPr txBox="true"/>
            <p:nvPr/>
          </p:nvSpPr>
          <p:spPr>
            <a:xfrm>
              <a:off x="0" y="-38100"/>
              <a:ext cx="1982427" cy="637308"/>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7503229" y="643658"/>
            <a:ext cx="10417991" cy="1190625"/>
          </a:xfrm>
          <a:prstGeom prst="rect">
            <a:avLst/>
          </a:prstGeom>
        </p:spPr>
        <p:txBody>
          <a:bodyPr anchor="t" rtlCol="false" tIns="0" lIns="0" bIns="0" rIns="0">
            <a:spAutoFit/>
          </a:bodyPr>
          <a:lstStyle/>
          <a:p>
            <a:pPr>
              <a:lnSpc>
                <a:spcPts val="3119"/>
              </a:lnSpc>
            </a:pPr>
            <a:r>
              <a:rPr lang="en-US" sz="2599">
                <a:solidFill>
                  <a:srgbClr val="101010"/>
                </a:solidFill>
                <a:latin typeface="Poppins Bold"/>
              </a:rPr>
              <a:t>Investigation of the datasets to decipher lexical substance's separating angles for positive and negative opinion was done</a:t>
            </a:r>
          </a:p>
        </p:txBody>
      </p:sp>
      <p:sp>
        <p:nvSpPr>
          <p:cNvPr name="TextBox 17" id="17"/>
          <p:cNvSpPr txBox="true"/>
          <p:nvPr/>
        </p:nvSpPr>
        <p:spPr>
          <a:xfrm rot="0">
            <a:off x="8933317" y="3209146"/>
            <a:ext cx="8468463" cy="1031241"/>
          </a:xfrm>
          <a:prstGeom prst="rect">
            <a:avLst/>
          </a:prstGeom>
        </p:spPr>
        <p:txBody>
          <a:bodyPr anchor="t" rtlCol="false" tIns="0" lIns="0" bIns="0" rIns="0">
            <a:spAutoFit/>
          </a:bodyPr>
          <a:lstStyle/>
          <a:p>
            <a:pPr>
              <a:lnSpc>
                <a:spcPts val="4059"/>
              </a:lnSpc>
              <a:spcBef>
                <a:spcPct val="0"/>
              </a:spcBef>
            </a:pPr>
            <a:r>
              <a:rPr lang="en-US" sz="2899">
                <a:solidFill>
                  <a:srgbClr val="101010"/>
                </a:solidFill>
                <a:latin typeface="Poppins Bold"/>
              </a:rPr>
              <a:t>Examination shows a logical, significant, and clear contrast between the classes.</a:t>
            </a:r>
          </a:p>
        </p:txBody>
      </p:sp>
      <p:sp>
        <p:nvSpPr>
          <p:cNvPr name="TextBox 18" id="18"/>
          <p:cNvSpPr txBox="true"/>
          <p:nvPr/>
        </p:nvSpPr>
        <p:spPr>
          <a:xfrm rot="0">
            <a:off x="10191437" y="5287429"/>
            <a:ext cx="8363364" cy="2190750"/>
          </a:xfrm>
          <a:prstGeom prst="rect">
            <a:avLst/>
          </a:prstGeom>
        </p:spPr>
        <p:txBody>
          <a:bodyPr anchor="t" rtlCol="false" tIns="0" lIns="0" bIns="0" rIns="0">
            <a:spAutoFit/>
          </a:bodyPr>
          <a:lstStyle/>
          <a:p>
            <a:pPr>
              <a:lnSpc>
                <a:spcPts val="2879"/>
              </a:lnSpc>
            </a:pPr>
          </a:p>
          <a:p>
            <a:pPr>
              <a:lnSpc>
                <a:spcPts val="2879"/>
              </a:lnSpc>
            </a:pPr>
            <a:r>
              <a:rPr lang="en-US" sz="2399">
                <a:solidFill>
                  <a:srgbClr val="101010"/>
                </a:solidFill>
                <a:latin typeface="Poppins Bold"/>
              </a:rPr>
              <a:t> The presentation of deep learning algorithms is nearly better contrasted with classical algorithms and this improvement happened on account of expanded asset and time complexity. </a:t>
            </a:r>
          </a:p>
          <a:p>
            <a:pPr>
              <a:lnSpc>
                <a:spcPts val="2879"/>
              </a:lnSpc>
            </a:pPr>
          </a:p>
        </p:txBody>
      </p:sp>
      <p:sp>
        <p:nvSpPr>
          <p:cNvPr name="TextBox 19" id="19"/>
          <p:cNvSpPr txBox="true"/>
          <p:nvPr/>
        </p:nvSpPr>
        <p:spPr>
          <a:xfrm rot="0">
            <a:off x="11991267" y="8025790"/>
            <a:ext cx="5726835" cy="2066925"/>
          </a:xfrm>
          <a:prstGeom prst="rect">
            <a:avLst/>
          </a:prstGeom>
        </p:spPr>
        <p:txBody>
          <a:bodyPr anchor="t" rtlCol="false" tIns="0" lIns="0" bIns="0" rIns="0">
            <a:spAutoFit/>
          </a:bodyPr>
          <a:lstStyle/>
          <a:p>
            <a:pPr>
              <a:lnSpc>
                <a:spcPts val="2759"/>
              </a:lnSpc>
            </a:pPr>
          </a:p>
          <a:p>
            <a:pPr>
              <a:lnSpc>
                <a:spcPts val="2759"/>
              </a:lnSpc>
            </a:pPr>
            <a:r>
              <a:rPr lang="en-US" sz="2299">
                <a:solidFill>
                  <a:srgbClr val="101010"/>
                </a:solidFill>
                <a:latin typeface="Poppins Bold"/>
              </a:rPr>
              <a:t>Comparison of results with previous results was not possible as the official splits in various datasets are unavailable.</a:t>
            </a:r>
          </a:p>
          <a:p>
            <a:pPr>
              <a:lnSpc>
                <a:spcPts val="27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DAFydiWX4pg</dc:identifier>
  <dcterms:modified xsi:type="dcterms:W3CDTF">2011-08-01T06:04:30Z</dcterms:modified>
  <cp:revision>1</cp:revision>
  <dc:title>SENTIMENT CLASSIFICATION IN BANGLA TEXTUAL CONTENT: A COMPARATIVE STUDY</dc:title>
</cp:coreProperties>
</file>